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ermanent Marker"/>
      <p:regular r:id="rId25"/>
    </p:embeddedFont>
    <p:embeddedFont>
      <p:font typeface="Lexend"/>
      <p:regular r:id="rId26"/>
      <p:bold r:id="rId27"/>
    </p:embeddedFont>
    <p:embeddedFont>
      <p:font typeface="Itim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9" roundtripDataSignature="AMtx7mgD7YqImFIqIiTwai49JLyIyx+V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Liliana Vizcarra Esqu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26" Type="http://schemas.openxmlformats.org/officeDocument/2006/relationships/font" Target="fonts/Lexend-regular.fntdata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presProps" Target="presProps.xml"/><Relationship Id="rId21" Type="http://schemas.openxmlformats.org/officeDocument/2006/relationships/font" Target="fonts/Roboto-regular.fntdata"/><Relationship Id="rId7" Type="http://schemas.openxmlformats.org/officeDocument/2006/relationships/slide" Target="slides/slide1.xml"/><Relationship Id="rId25" Type="http://schemas.openxmlformats.org/officeDocument/2006/relationships/font" Target="fonts/PermanentMarker-regular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viewProps" Target="viewProps.xml"/><Relationship Id="rId20" Type="http://schemas.openxmlformats.org/officeDocument/2006/relationships/slide" Target="slides/slide14.xml"/><Relationship Id="rId29" Type="http://customschemas.google.com/relationships/presentationmetadata" Target="metadata"/><Relationship Id="rId16" Type="http://schemas.openxmlformats.org/officeDocument/2006/relationships/slide" Target="slides/slide10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24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1.xml"/><Relationship Id="rId23" Type="http://schemas.openxmlformats.org/officeDocument/2006/relationships/font" Target="fonts/Roboto-italic.fntdata"/><Relationship Id="rId28" Type="http://schemas.openxmlformats.org/officeDocument/2006/relationships/font" Target="fonts/Itim-regular.fntdata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2" Type="http://schemas.openxmlformats.org/officeDocument/2006/relationships/font" Target="fonts/Roboto-bold.fntdata"/><Relationship Id="rId27" Type="http://schemas.openxmlformats.org/officeDocument/2006/relationships/font" Target="fonts/Lexend-bold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8-15T18:57:17.426">
    <p:pos x="6000" y="0"/>
    <p:text>Esta actividad es para realizarse de forma individual, el tutor les dará tiempo para realizarla, se recomienda que se desplace por el aula y observe a los alumnos para motivarlos a reflexionar.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3AFCM-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8-15T20:51:27.593">
    <p:pos x="6000" y="0"/>
    <p:text>Se explicarán en las próximas dos diapositivas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3AFCM-w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08-15T19:45:26.420">
    <p:pos x="6000" y="0"/>
    <p:text>Reflexión a manera de cierre del tema... en la siguiente diapositiva se dará la indicación de responder un cuestionario.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3AFCM-g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08-15T22:28:39.929">
    <p:pos x="6000" y="0"/>
    <p:text>Indicaciones para el tutor:
1. Eliminar los enlaces de las unidades distintas a la propia, es decir, se dejará solo el cuestionario que corresponde al campus de los tutorados.
2. Pedir a los tutorados que respondan el cuestionario durante la misma sesión, aclarando que la información que la información recopilada es anónima y se utilizará para fines académicos.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3AFCM-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0" name="Google Shape;15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260d8f3c05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7" name="Google Shape;1617;g260d8f3c05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267ac27f51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0" name="Google Shape;1630;g267ac27f51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26dce96718f_0_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7" name="Google Shape;1647;g26dce96718f_0_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260d8f3c05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4" name="Google Shape;1654;g260d8f3c05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1" name="Google Shape;16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2609de604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6" name="Google Shape;1526;g2609de604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2609de60422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g2609de604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2609de60422_0_6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9" name="Google Shape;1549;g2609de60422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26dce96718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4" name="Google Shape;1564;g26dce96718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26dce9671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1" name="Google Shape;1571;g26dce9671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8" name="Google Shape;15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260d8f3c05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7" name="Google Shape;1587;g260d8f3c05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260d8f3c05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5" name="Google Shape;1595;g260d8f3c05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90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0" name="Google Shape;310;p90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1" name="Google Shape;311;p90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2" name="Google Shape;312;p90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3" name="Google Shape;313;p90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4" name="Google Shape;314;p90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5" name="Google Shape;315;p90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6" name="Google Shape;316;p90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7" name="Google Shape;317;p90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8" name="Google Shape;318;p90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9" name="Google Shape;319;p90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0" name="Google Shape;320;p90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1" name="Google Shape;321;p90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2" name="Google Shape;322;p90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3" name="Google Shape;323;p90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4" name="Google Shape;324;p90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5" name="Google Shape;325;p90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6" name="Google Shape;326;p90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7" name="Google Shape;327;p90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9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0" name="Google Shape;330;p9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9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9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9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9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9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9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9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9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9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9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9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9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9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9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9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9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9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9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92"/>
          <p:cNvSpPr txBox="1"/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3" name="Google Shape;353;p92"/>
          <p:cNvSpPr txBox="1"/>
          <p:nvPr>
            <p:ph idx="1" type="body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9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6" name="Google Shape;356;p9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9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9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9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9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9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3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9" name="Google Shape;379;p93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380" name="Google Shape;380;p93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81" name="Google Shape;381;p93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82" name="Google Shape;382;p93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93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93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9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9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95"/>
          <p:cNvSpPr txBox="1"/>
          <p:nvPr>
            <p:ph idx="1" type="subTitle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0" name="Google Shape;410;p95"/>
          <p:cNvSpPr txBox="1"/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1" name="Google Shape;411;p95"/>
          <p:cNvSpPr txBox="1"/>
          <p:nvPr>
            <p:ph idx="2" type="title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412" name="Google Shape;412;p95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13" name="Google Shape;413;p95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5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5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5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5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5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5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5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5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5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95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9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6" name="Google Shape;426;p9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9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9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9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9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9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9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9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9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9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96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9" name="Google Shape;449;p96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0" name="Google Shape;450;p96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451" name="Google Shape;451;p96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52" name="Google Shape;452;p96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96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96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96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96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96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96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96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96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96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6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96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64" name="Google Shape;464;p96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6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68" name="Google Shape;468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8" name="Google Shape;488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9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91" name="Google Shape;491;p9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9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9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9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9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9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9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9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9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9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9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9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9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9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9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9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3" name="Google Shape;513;p98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4" name="Google Shape;514;p98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5" name="Google Shape;515;p98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6" name="Google Shape;516;p98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7" name="Google Shape;517;p9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0" name="Google Shape;520;p9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21" name="Google Shape;521;p9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2" name="Google Shape;522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23" name="Google Shape;523;p9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24" name="Google Shape;524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9" name="Google Shape;539;p9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40" name="Google Shape;540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55" name="Google Shape;555;p9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" name="Google Shape;556;p9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7" name="Google Shape;557;p9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8" name="Google Shape;558;p9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9" name="Google Shape;559;p9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0" name="Google Shape;560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61" name="Google Shape;561;p99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2" name="Google Shape;562;p99"/>
          <p:cNvSpPr txBox="1"/>
          <p:nvPr>
            <p:ph idx="1" type="body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3" name="Google Shape;563;p99"/>
          <p:cNvSpPr txBox="1"/>
          <p:nvPr>
            <p:ph idx="2" type="body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4" name="Google Shape;564;p99"/>
          <p:cNvSpPr txBox="1"/>
          <p:nvPr>
            <p:ph idx="3" type="subTitle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5" name="Google Shape;565;p99"/>
          <p:cNvSpPr txBox="1"/>
          <p:nvPr>
            <p:ph idx="4" type="subTitle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7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10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8" name="Google Shape;568;p10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0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0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0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0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100"/>
          <p:cNvSpPr txBox="1"/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91" name="Google Shape;591;p100"/>
          <p:cNvSpPr txBox="1"/>
          <p:nvPr>
            <p:ph idx="1" type="subTitle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2" name="Google Shape;592;p100"/>
          <p:cNvSpPr txBox="1"/>
          <p:nvPr>
            <p:ph idx="2" type="subTitle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3" name="Google Shape;593;p100"/>
          <p:cNvSpPr txBox="1"/>
          <p:nvPr>
            <p:ph idx="3" type="ctrTitle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94" name="Google Shape;594;p100"/>
          <p:cNvSpPr txBox="1"/>
          <p:nvPr>
            <p:ph idx="4" type="ctrTitle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95" name="Google Shape;595;p100"/>
          <p:cNvSpPr txBox="1"/>
          <p:nvPr>
            <p:ph idx="5" type="subTitle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6" name="Google Shape;596;p100"/>
          <p:cNvSpPr txBox="1"/>
          <p:nvPr>
            <p:ph idx="6" type="subTitle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7" name="Google Shape;597;p100"/>
          <p:cNvSpPr txBox="1"/>
          <p:nvPr>
            <p:ph idx="7" type="ctrTitle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98" name="Google Shape;598;p100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10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01" name="Google Shape;601;p101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2" name="Google Shape;602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03" name="Google Shape;603;p10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04" name="Google Shape;604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9" name="Google Shape;619;p10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0" name="Google Shape;620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35" name="Google Shape;635;p10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6" name="Google Shape;636;p10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7" name="Google Shape;637;p10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8" name="Google Shape;638;p10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9" name="Google Shape;639;p10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0" name="Google Shape;640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41" name="Google Shape;641;p101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2" name="Google Shape;642;p101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3" name="Google Shape;643;p101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4" name="Google Shape;644;p101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5" name="Google Shape;645;p101"/>
          <p:cNvSpPr txBox="1"/>
          <p:nvPr>
            <p:ph idx="4" type="subTitle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6" name="Google Shape;646;p101"/>
          <p:cNvSpPr txBox="1"/>
          <p:nvPr>
            <p:ph idx="5" type="subTitle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7" name="Google Shape;647;p101"/>
          <p:cNvSpPr txBox="1"/>
          <p:nvPr>
            <p:ph idx="6" type="subTitle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8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6" name="Google Shape;56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4" name="Google Shape;94;p8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8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8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8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8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8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8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8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8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9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10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50" name="Google Shape;650;p10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0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2" name="Google Shape;672;p102"/>
          <p:cNvSpPr txBox="1"/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73" name="Google Shape;673;p102"/>
          <p:cNvSpPr txBox="1"/>
          <p:nvPr>
            <p:ph idx="1" type="subTitle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4" name="Google Shape;674;p102"/>
          <p:cNvSpPr txBox="1"/>
          <p:nvPr>
            <p:ph idx="2" type="subTitle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5" name="Google Shape;675;p102"/>
          <p:cNvSpPr txBox="1"/>
          <p:nvPr>
            <p:ph idx="3" type="ctrTitle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76" name="Google Shape;676;p102"/>
          <p:cNvSpPr txBox="1"/>
          <p:nvPr>
            <p:ph idx="4" type="ctrTitle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77" name="Google Shape;677;p102"/>
          <p:cNvSpPr txBox="1"/>
          <p:nvPr>
            <p:ph idx="5" type="subTitle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8" name="Google Shape;678;p102"/>
          <p:cNvSpPr txBox="1"/>
          <p:nvPr>
            <p:ph idx="6" type="subTitle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9" name="Google Shape;679;p102"/>
          <p:cNvSpPr txBox="1"/>
          <p:nvPr>
            <p:ph idx="7" type="ctrTitle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80" name="Google Shape;680;p102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1" name="Google Shape;681;p102"/>
          <p:cNvSpPr txBox="1"/>
          <p:nvPr>
            <p:ph idx="9" type="ctrTitle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82" name="Google Shape;682;p102"/>
          <p:cNvSpPr txBox="1"/>
          <p:nvPr>
            <p:ph idx="13" type="subTitle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10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85" name="Google Shape;685;p10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0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0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0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0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0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0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0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0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0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p103"/>
          <p:cNvSpPr txBox="1"/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08" name="Google Shape;708;p103"/>
          <p:cNvSpPr txBox="1"/>
          <p:nvPr>
            <p:ph idx="1" type="subTitle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9" name="Google Shape;709;p103"/>
          <p:cNvSpPr txBox="1"/>
          <p:nvPr>
            <p:ph idx="2" type="subTitle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0" name="Google Shape;710;p103"/>
          <p:cNvSpPr txBox="1"/>
          <p:nvPr>
            <p:ph idx="3" type="subTitle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1" name="Google Shape;711;p103"/>
          <p:cNvSpPr txBox="1"/>
          <p:nvPr>
            <p:ph idx="4" type="ctrTitle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12" name="Google Shape;712;p103"/>
          <p:cNvSpPr txBox="1"/>
          <p:nvPr>
            <p:ph idx="5" type="ctrTitle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13" name="Google Shape;713;p103"/>
          <p:cNvSpPr txBox="1"/>
          <p:nvPr>
            <p:ph idx="6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16" name="Google Shape;716;p10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0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0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0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0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0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0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0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0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0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0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0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0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0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0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0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8" name="Google Shape;738;p104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9" name="Google Shape;739;p104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1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42" name="Google Shape;742;p10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0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0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0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0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0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0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0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0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0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0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0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0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0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0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0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0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0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0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0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4" name="Google Shape;764;p105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5" name="Google Shape;765;p105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6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07"/>
          <p:cNvSpPr txBox="1"/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1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08"/>
          <p:cNvSpPr txBox="1"/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4" name="Google Shape;774;p1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110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7" name="Google Shape;797;p110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00" name="Google Shape;800;p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Google Shape;822;p111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3" name="Google Shape;823;p111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112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826" name="Google Shape;826;p11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1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1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1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1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1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1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1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1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1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1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1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1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1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1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1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1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1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1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1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112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26" name="Google Shape;126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50" name="Google Shape;850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2" name="Google Shape;872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6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11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75" name="Google Shape;875;p11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6" name="Google Shape;876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877" name="Google Shape;877;p11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78" name="Google Shape;878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3" name="Google Shape;893;p11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894" name="Google Shape;894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09" name="Google Shape;909;p11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0" name="Google Shape;910;p11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1" name="Google Shape;911;p11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2" name="Google Shape;912;p11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3" name="Google Shape;913;p11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4" name="Google Shape;914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15" name="Google Shape;915;p114"/>
          <p:cNvSpPr txBox="1"/>
          <p:nvPr>
            <p:ph idx="1" type="subTitle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6" name="Google Shape;916;p114"/>
          <p:cNvSpPr txBox="1"/>
          <p:nvPr>
            <p:ph idx="2" type="subTitle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7" name="Google Shape;917;p114"/>
          <p:cNvSpPr txBox="1"/>
          <p:nvPr>
            <p:ph idx="3" type="subTitle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8" name="Google Shape;918;p114"/>
          <p:cNvSpPr txBox="1"/>
          <p:nvPr>
            <p:ph idx="4" type="subTitle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9" name="Google Shape;919;p114"/>
          <p:cNvSpPr txBox="1"/>
          <p:nvPr>
            <p:ph idx="5" type="subTitle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0" name="Google Shape;920;p114"/>
          <p:cNvSpPr txBox="1"/>
          <p:nvPr>
            <p:ph idx="6" type="subTitle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1" name="Google Shape;921;p114"/>
          <p:cNvSpPr txBox="1"/>
          <p:nvPr>
            <p:ph idx="7" type="subTitle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2" name="Google Shape;922;p114"/>
          <p:cNvSpPr txBox="1"/>
          <p:nvPr>
            <p:ph idx="8" type="subTitle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3" name="Google Shape;923;p114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26" name="Google Shape;926;p1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1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1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8" name="Google Shape;948;p115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49" name="Google Shape;949;p115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0" name="Google Shape;950;p115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1" name="Google Shape;951;p115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52" name="Google Shape;952;p11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" name="Google Shape;954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55" name="Google Shape;955;p11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1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1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1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1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1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1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1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1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1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1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1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1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1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1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7" name="Google Shape;977;p116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9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1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80" name="Google Shape;980;p11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1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1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1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1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1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1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1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2" name="Google Shape;1002;p117"/>
          <p:cNvSpPr txBox="1"/>
          <p:nvPr>
            <p:ph idx="1" type="subTitle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003" name="Google Shape;1003;p117"/>
          <p:cNvSpPr txBox="1"/>
          <p:nvPr>
            <p:ph idx="2" type="subTitle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004" name="Google Shape;1004;p117"/>
          <p:cNvSpPr txBox="1"/>
          <p:nvPr>
            <p:ph idx="3" type="subTitle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005" name="Google Shape;1005;p117"/>
          <p:cNvSpPr txBox="1"/>
          <p:nvPr>
            <p:ph idx="4" type="subTitle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006" name="Google Shape;1006;p117"/>
          <p:cNvSpPr txBox="1"/>
          <p:nvPr>
            <p:ph idx="5" type="subTitle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007" name="Google Shape;1007;p117"/>
          <p:cNvSpPr txBox="1"/>
          <p:nvPr>
            <p:ph idx="6" type="subTitle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008" name="Google Shape;1008;p117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9" name="Google Shape;1009;p117"/>
          <p:cNvSpPr txBox="1"/>
          <p:nvPr>
            <p:ph idx="7" type="subTitle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0" name="Google Shape;1010;p117"/>
          <p:cNvSpPr txBox="1"/>
          <p:nvPr>
            <p:ph idx="8" type="subTitle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1" name="Google Shape;1011;p117"/>
          <p:cNvSpPr txBox="1"/>
          <p:nvPr>
            <p:ph idx="9" type="subTitle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2" name="Google Shape;1012;p117"/>
          <p:cNvSpPr txBox="1"/>
          <p:nvPr>
            <p:ph idx="13" type="subTitle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3" name="Google Shape;1013;p117"/>
          <p:cNvSpPr txBox="1"/>
          <p:nvPr>
            <p:ph idx="14" type="subTitle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4" name="Google Shape;1014;p117"/>
          <p:cNvSpPr txBox="1"/>
          <p:nvPr>
            <p:ph idx="15" type="subTitle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20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17" name="Google Shape;1017;p11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1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1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1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1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1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1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1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1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1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1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1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1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1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1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1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1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1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1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1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1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1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9" name="Google Shape;1039;p118"/>
          <p:cNvSpPr txBox="1"/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040" name="Google Shape;1040;p118"/>
          <p:cNvSpPr txBox="1"/>
          <p:nvPr>
            <p:ph idx="1" type="subTitle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1" name="Google Shape;1041;p118"/>
          <p:cNvSpPr txBox="1"/>
          <p:nvPr>
            <p:ph idx="2" type="subTitle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2" name="Google Shape;1042;p118"/>
          <p:cNvSpPr txBox="1"/>
          <p:nvPr>
            <p:ph idx="3" type="ctrTitle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043" name="Google Shape;1043;p118"/>
          <p:cNvSpPr txBox="1"/>
          <p:nvPr>
            <p:ph idx="4" type="ctrTitle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044" name="Google Shape;1044;p118"/>
          <p:cNvSpPr txBox="1"/>
          <p:nvPr>
            <p:ph idx="5" type="subTitle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5" name="Google Shape;1045;p118"/>
          <p:cNvSpPr txBox="1"/>
          <p:nvPr>
            <p:ph idx="6" type="subTitle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6" name="Google Shape;1046;p118"/>
          <p:cNvSpPr txBox="1"/>
          <p:nvPr>
            <p:ph idx="7" type="ctrTitle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047" name="Google Shape;1047;p118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48" name="Google Shape;1048;p118"/>
          <p:cNvSpPr txBox="1"/>
          <p:nvPr>
            <p:ph idx="9" type="ctrTitle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049" name="Google Shape;1049;p118"/>
          <p:cNvSpPr txBox="1"/>
          <p:nvPr>
            <p:ph idx="13" type="subTitle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oogle Shape;1051;p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2" name="Google Shape;1052;p11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1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1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1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1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1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1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1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1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1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1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1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1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4" name="Google Shape;1074;p119"/>
          <p:cNvSpPr txBox="1"/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1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12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77" name="Google Shape;1077;p1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6" name="Google Shape;1096;p121"/>
          <p:cNvSpPr txBox="1"/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97" name="Google Shape;1097;p121"/>
          <p:cNvSpPr txBox="1"/>
          <p:nvPr>
            <p:ph idx="1" type="body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Google Shape;1099;p1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00" name="Google Shape;1100;p1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122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20" name="Google Shape;1120;p122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1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23" name="Google Shape;1123;p123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4" name="Google Shape;1124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25" name="Google Shape;1125;p1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26" name="Google Shape;1126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1" name="Google Shape;1141;p1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142" name="Google Shape;1142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57" name="Google Shape;1157;p1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8" name="Google Shape;1158;p1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9" name="Google Shape;1159;p1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0" name="Google Shape;1160;p1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1" name="Google Shape;1161;p1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2" name="Google Shape;1162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63" name="Google Shape;1163;p123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64" name="Google Shape;1164;p123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65" name="Google Shape;1165;p123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66" name="Google Shape;1166;p123"/>
          <p:cNvSpPr txBox="1"/>
          <p:nvPr>
            <p:ph idx="1" type="subTitle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67" name="Google Shape;1167;p123"/>
          <p:cNvSpPr txBox="1"/>
          <p:nvPr>
            <p:ph idx="4" type="subTitle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68" name="Google Shape;1168;p123"/>
          <p:cNvSpPr txBox="1"/>
          <p:nvPr>
            <p:ph idx="5" type="subTitle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13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3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3" name="Google Shape;153;p130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Google Shape;1170;p1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71" name="Google Shape;1171;p1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0" name="Google Shape;1190;p124"/>
          <p:cNvSpPr txBox="1"/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91" name="Google Shape;1191;p124"/>
          <p:cNvSpPr txBox="1"/>
          <p:nvPr>
            <p:ph idx="1" type="subTitle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2" name="Google Shape;1192;p124"/>
          <p:cNvSpPr txBox="1"/>
          <p:nvPr>
            <p:ph idx="2" type="title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93" name="Google Shape;1193;p124"/>
          <p:cNvSpPr txBox="1"/>
          <p:nvPr>
            <p:ph idx="3" type="subTitle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4" name="Google Shape;1194;p124"/>
          <p:cNvSpPr txBox="1"/>
          <p:nvPr>
            <p:ph idx="4" type="title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95" name="Google Shape;1195;p124"/>
          <p:cNvSpPr txBox="1"/>
          <p:nvPr>
            <p:ph idx="5" type="subTitle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6" name="Google Shape;1196;p124"/>
          <p:cNvSpPr txBox="1"/>
          <p:nvPr>
            <p:ph idx="6" type="title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97" name="Google Shape;1197;p124"/>
          <p:cNvSpPr txBox="1"/>
          <p:nvPr>
            <p:ph idx="7" type="subTitle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1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200" name="Google Shape;1200;p12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01" name="Google Shape;1201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202" name="Google Shape;1202;p1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203" name="Google Shape;1203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8" name="Google Shape;1218;p1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19" name="Google Shape;1219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34" name="Google Shape;1234;p1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5" name="Google Shape;1235;p1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6" name="Google Shape;1236;p1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7" name="Google Shape;1237;p1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8" name="Google Shape;1238;p1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9" name="Google Shape;1239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40" name="Google Shape;1240;p125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1" name="Google Shape;1241;p125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Google Shape;1243;p12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244" name="Google Shape;1244;p12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5" name="Google Shape;1245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246" name="Google Shape;1246;p12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247" name="Google Shape;1247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2" name="Google Shape;1262;p12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63" name="Google Shape;1263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78" name="Google Shape;1278;p12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79" name="Google Shape;1279;p12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0" name="Google Shape;1280;p12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1" name="Google Shape;1281;p12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2" name="Google Shape;1282;p12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3" name="Google Shape;1283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84" name="Google Shape;1284;p126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5" name="Google Shape;1285;p126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1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88" name="Google Shape;1288;p1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0" name="Google Shape;1310;p127"/>
          <p:cNvSpPr txBox="1"/>
          <p:nvPr>
            <p:ph idx="1" type="subTitle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311" name="Google Shape;1311;p127"/>
          <p:cNvSpPr txBox="1"/>
          <p:nvPr>
            <p:ph idx="2" type="subTitle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312" name="Google Shape;1312;p127"/>
          <p:cNvSpPr txBox="1"/>
          <p:nvPr>
            <p:ph idx="3" type="subTitle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313" name="Google Shape;1313;p127"/>
          <p:cNvSpPr txBox="1"/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4" name="Google Shape;1314;p127"/>
          <p:cNvSpPr txBox="1"/>
          <p:nvPr>
            <p:ph idx="4" type="subTitle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5" name="Google Shape;1315;p127"/>
          <p:cNvSpPr txBox="1"/>
          <p:nvPr>
            <p:ph idx="5" type="subTitle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6" name="Google Shape;1316;p127"/>
          <p:cNvSpPr txBox="1"/>
          <p:nvPr>
            <p:ph idx="6" type="subTitle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12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19" name="Google Shape;1319;p1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2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2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2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1" name="Google Shape;1341;p128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342" name="Google Shape;1342;p128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343" name="Google Shape;1343;p128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4" name="Google Shape;1344;p128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5" name="Google Shape;1345;p128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7" name="Google Shape;1347;p1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48" name="Google Shape;1348;p1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67" name="Google Shape;1367;p12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8" name="Google Shape;1368;p12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129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70" name="Google Shape;1370;p129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129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372" name="Google Shape;1372;p12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373" name="Google Shape;1373;p129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29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29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29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29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29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29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29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29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29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29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88" name="Google Shape;1388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89" name="Google Shape;1389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390" name="Google Shape;1390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91" name="Google Shape;1391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6" name="Google Shape;1406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407" name="Google Shape;1407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22" name="Google Shape;1422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3" name="Google Shape;1423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4" name="Google Shape;1424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5" name="Google Shape;1425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6" name="Google Shape;1426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7" name="Google Shape;1427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9" name="Google Shape;1429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0" name="Google Shape;1430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49" name="Google Shape;1449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0" name="Google Shape;1450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1" name="Google Shape;1451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52" name="Google Shape;1452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oogle Shape;1464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5" name="Google Shape;1465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57" name="Google Shape;157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0" name="Google Shape;180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89" name="Google Shape;1489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1" name="Google Shape;1511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512" name="Google Shape;1512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3" name="Google Shape;183;p1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2" name="Google Shape;202;p1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120"/>
          <p:cNvSpPr txBox="1"/>
          <p:nvPr>
            <p:ph hasCustomPrompt="1" type="title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120"/>
          <p:cNvSpPr txBox="1"/>
          <p:nvPr>
            <p:ph idx="1" type="body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0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7" name="Google Shape;207;p10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0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0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6" name="Google Shape;226;p10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p10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9"/>
          <p:cNvSpPr txBox="1"/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9" name="Google Shape;229;p109"/>
          <p:cNvSpPr txBox="1"/>
          <p:nvPr>
            <p:ph idx="1" type="subTitle"/>
          </p:nvPr>
        </p:nvSpPr>
        <p:spPr>
          <a:xfrm rot="684086">
            <a:off x="5771626" y="1941489"/>
            <a:ext cx="1878775" cy="1549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255" name="Google Shape;255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256" name="Google Shape;256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5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9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94"/>
          <p:cNvSpPr txBox="1"/>
          <p:nvPr>
            <p:ph idx="1" type="subTitle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4" name="Google Shape;284;p94"/>
          <p:cNvSpPr txBox="1"/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2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unicef.org/venezuela/media/431/file/Habilidades#:~:text=Habilidades%20emocionales%3A%20Ning%C3%BAn%20sentimiento%20es,factores%20que%20nos%20producen%20tensi%C3%B3n" TargetMode="External"/><Relationship Id="rId4" Type="http://schemas.openxmlformats.org/officeDocument/2006/relationships/hyperlink" Target="https://www.rafaelbisquerra.com/inteligencia-emocional/la-inteligencia-emocional-segun-salovey-y-mayer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3.xml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4.xml"/><Relationship Id="rId4" Type="http://schemas.openxmlformats.org/officeDocument/2006/relationships/hyperlink" Target="https://forms.gle/L68h2dDETt98K7JJ7" TargetMode="External"/><Relationship Id="rId5" Type="http://schemas.openxmlformats.org/officeDocument/2006/relationships/hyperlink" Target="https://forms.gle/Thc7UaocFsQafSFz8" TargetMode="External"/><Relationship Id="rId6" Type="http://schemas.openxmlformats.org/officeDocument/2006/relationships/hyperlink" Target="https://forms.gle/XrodYzjwRAhTJD12A" TargetMode="External"/><Relationship Id="rId7" Type="http://schemas.openxmlformats.org/officeDocument/2006/relationships/hyperlink" Target="https://forms.gle/QnHb4QhGSwDcRtDU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hP7hDPP1Dz0" TargetMode="External"/><Relationship Id="rId4" Type="http://schemas.openxmlformats.org/officeDocument/2006/relationships/hyperlink" Target="https://youtu.be/hP7hDPP1Dz0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Curso de Tutorías 1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3" name="Google Shape;1523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Sesión 9</a:t>
            </a:r>
            <a:r>
              <a:rPr lang="en"/>
              <a:t>: Habilidades Emocionales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g260d8f3c052_0_63"/>
          <p:cNvGrpSpPr/>
          <p:nvPr/>
        </p:nvGrpSpPr>
        <p:grpSpPr>
          <a:xfrm>
            <a:off x="403248" y="527070"/>
            <a:ext cx="2557963" cy="3226877"/>
            <a:chOff x="2744034" y="1146343"/>
            <a:chExt cx="1827900" cy="2399700"/>
          </a:xfrm>
        </p:grpSpPr>
        <p:sp>
          <p:nvSpPr>
            <p:cNvPr id="1620" name="Google Shape;1620;g260d8f3c052_0_63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g260d8f3c052_0_63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g260d8f3c052_0_63"/>
            <p:cNvSpPr txBox="1"/>
            <p:nvPr/>
          </p:nvSpPr>
          <p:spPr>
            <a:xfrm>
              <a:off x="2966452" y="1795526"/>
              <a:ext cx="1383000" cy="1651500"/>
            </a:xfrm>
            <a:prstGeom prst="rect">
              <a:avLst/>
            </a:prstGeom>
            <a:solidFill>
              <a:srgbClr val="4898BB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Conciencia de las propias emociones</a:t>
              </a:r>
              <a:endParaRPr b="1" i="0" sz="10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i="0" lang="en" sz="1000" u="none" cap="none" strike="noStrike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Ayuda a construir mejores relaciones. Porque cuando reconoces tus emociones, puedes hablar de ellas con claridad, evitar o resolver mejor los conflictos y manejar las emociones difíciles con más facilidad.</a:t>
              </a:r>
              <a:endParaRPr i="0" sz="10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3" name="Google Shape;1623;g260d8f3c052_0_63"/>
          <p:cNvGrpSpPr/>
          <p:nvPr/>
        </p:nvGrpSpPr>
        <p:grpSpPr>
          <a:xfrm>
            <a:off x="6238021" y="1133699"/>
            <a:ext cx="2557963" cy="3226877"/>
            <a:chOff x="6913516" y="1597469"/>
            <a:chExt cx="1827900" cy="2399700"/>
          </a:xfrm>
        </p:grpSpPr>
        <p:sp>
          <p:nvSpPr>
            <p:cNvPr id="1624" name="Google Shape;1624;g260d8f3c052_0_63"/>
            <p:cNvSpPr/>
            <p:nvPr/>
          </p:nvSpPr>
          <p:spPr>
            <a:xfrm rot="5400000">
              <a:off x="6627616" y="1883369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260d8f3c052_0_63"/>
            <p:cNvSpPr/>
            <p:nvPr/>
          </p:nvSpPr>
          <p:spPr>
            <a:xfrm flipH="1" rot="10800000">
              <a:off x="6948998" y="1687411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g260d8f3c052_0_63"/>
            <p:cNvSpPr txBox="1"/>
            <p:nvPr/>
          </p:nvSpPr>
          <p:spPr>
            <a:xfrm>
              <a:off x="7026953" y="1795520"/>
              <a:ext cx="1383000" cy="1476000"/>
            </a:xfrm>
            <a:prstGeom prst="rect">
              <a:avLst/>
            </a:prstGeom>
            <a:solidFill>
              <a:srgbClr val="4898BB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Regulación de las propias emociones</a:t>
              </a:r>
              <a:endParaRPr b="1" i="0" sz="10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0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i="0" lang="en" sz="1000" u="none" cap="none" strike="noStrike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La autorregulación se relaciona con la conciencia de sí mismo, pero describe más específicamente la capacidad de controlar las emociones, ya sean negativas o positivas.</a:t>
              </a:r>
              <a:endParaRPr i="0" sz="10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1627" name="Google Shape;1627;g260d8f3c052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450" y="617225"/>
            <a:ext cx="346710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g267ac27f510_0_1"/>
          <p:cNvGrpSpPr/>
          <p:nvPr/>
        </p:nvGrpSpPr>
        <p:grpSpPr>
          <a:xfrm>
            <a:off x="1041224" y="550080"/>
            <a:ext cx="2323261" cy="3233836"/>
            <a:chOff x="1830046" y="1146343"/>
            <a:chExt cx="1827900" cy="2399700"/>
          </a:xfrm>
        </p:grpSpPr>
        <p:sp>
          <p:nvSpPr>
            <p:cNvPr id="1633" name="Google Shape;1633;g267ac27f510_0_1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g267ac27f510_0_1"/>
            <p:cNvSpPr/>
            <p:nvPr/>
          </p:nvSpPr>
          <p:spPr>
            <a:xfrm flipH="1">
              <a:off x="1918613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g267ac27f510_0_1"/>
            <p:cNvSpPr txBox="1"/>
            <p:nvPr/>
          </p:nvSpPr>
          <p:spPr>
            <a:xfrm>
              <a:off x="2052471" y="1682420"/>
              <a:ext cx="1383000" cy="1769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Motivación</a:t>
              </a:r>
              <a:endParaRPr b="1" i="0" sz="10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i="0" sz="7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Representa la voluntad de logro - entusiasmo, empuje, ambición - independientemente de los obstáculos, y es otro tema constantemente reforzado por los líderes analizados.</a:t>
              </a:r>
              <a:r>
                <a:rPr b="0" i="0" lang="en" sz="1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6" name="Google Shape;1636;g267ac27f510_0_1"/>
          <p:cNvGrpSpPr/>
          <p:nvPr/>
        </p:nvGrpSpPr>
        <p:grpSpPr>
          <a:xfrm>
            <a:off x="3364675" y="1158018"/>
            <a:ext cx="2323261" cy="3233836"/>
            <a:chOff x="3658096" y="1597469"/>
            <a:chExt cx="1827900" cy="2399700"/>
          </a:xfrm>
        </p:grpSpPr>
        <p:sp>
          <p:nvSpPr>
            <p:cNvPr id="1637" name="Google Shape;1637;g267ac27f510_0_1"/>
            <p:cNvSpPr/>
            <p:nvPr/>
          </p:nvSpPr>
          <p:spPr>
            <a:xfrm rot="5400000">
              <a:off x="3372196" y="1883369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g267ac27f510_0_1"/>
            <p:cNvSpPr/>
            <p:nvPr/>
          </p:nvSpPr>
          <p:spPr>
            <a:xfrm flipH="1" rot="10800000">
              <a:off x="3748030" y="1687411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g267ac27f510_0_1"/>
            <p:cNvSpPr txBox="1"/>
            <p:nvPr/>
          </p:nvSpPr>
          <p:spPr>
            <a:xfrm>
              <a:off x="3790532" y="1623465"/>
              <a:ext cx="1547100" cy="1833600"/>
            </a:xfrm>
            <a:prstGeom prst="rect">
              <a:avLst/>
            </a:prstGeom>
            <a:solidFill>
              <a:srgbClr val="4898BB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Empatía</a:t>
              </a:r>
              <a:endParaRPr b="1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“Capacidad innata de las personas que permite “tender puentes” hacia universos distintos al propio, para imaginar y sentir cómo es el mundo de la otra persona, incluso con situaciones en las que no estamos familiarizados por experiencia propia” (UNICEF, 2017 p.7)</a:t>
              </a:r>
              <a:r>
                <a:rPr b="0" i="0" lang="en" sz="1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0" name="Google Shape;1640;g267ac27f510_0_1"/>
          <p:cNvGrpSpPr/>
          <p:nvPr/>
        </p:nvGrpSpPr>
        <p:grpSpPr>
          <a:xfrm>
            <a:off x="5687936" y="550080"/>
            <a:ext cx="2323261" cy="3233836"/>
            <a:chOff x="5485996" y="1146343"/>
            <a:chExt cx="1827900" cy="2399700"/>
          </a:xfrm>
        </p:grpSpPr>
        <p:sp>
          <p:nvSpPr>
            <p:cNvPr id="1641" name="Google Shape;1641;g267ac27f510_0_1"/>
            <p:cNvSpPr/>
            <p:nvPr/>
          </p:nvSpPr>
          <p:spPr>
            <a:xfrm rot="-5400000">
              <a:off x="5200096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g267ac27f510_0_1"/>
            <p:cNvSpPr/>
            <p:nvPr/>
          </p:nvSpPr>
          <p:spPr>
            <a:xfrm flipH="1">
              <a:off x="5574563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g267ac27f510_0_1"/>
            <p:cNvSpPr txBox="1"/>
            <p:nvPr/>
          </p:nvSpPr>
          <p:spPr>
            <a:xfrm>
              <a:off x="5574560" y="1643111"/>
              <a:ext cx="1615500" cy="1476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Habilidades Sociales</a:t>
              </a:r>
              <a:endParaRPr b="1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Las habilidades sociales, ayudan a las personas a alcanzar su desarrollo personal y en grupo, y a concretar el aprender a ser, aprender a convivir, aprender a conocer (en este caso, a conocerse mejor a sí mismo y a conocer mejor a los demás) y aprender a hacer</a:t>
              </a:r>
              <a:r>
                <a:rPr b="0" i="0" lang="en" sz="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0" i="0" sz="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44" name="Google Shape;1644;g267ac27f510_0_1"/>
          <p:cNvSpPr txBox="1"/>
          <p:nvPr/>
        </p:nvSpPr>
        <p:spPr>
          <a:xfrm>
            <a:off x="516450" y="4270650"/>
            <a:ext cx="850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i="0" lang="en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https://www.unicef.org/venezuela/media/431/file/Habilidades#:~:text=Habilidades%20emocionales%3A%20Ning%C3%BAn%20sentimiento%20es,factores%20que%20nos%20producen%20tensi%C3%B3n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0" i="0" lang="en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https://www.rafaelbisquerra.com/inteligencia-emocional/la-inteligencia-emocional-segun-salovey-y-mayer/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26dce96718f_0_920"/>
          <p:cNvSpPr txBox="1"/>
          <p:nvPr>
            <p:ph idx="4294967295" type="title"/>
          </p:nvPr>
        </p:nvSpPr>
        <p:spPr>
          <a:xfrm>
            <a:off x="1482725" y="271225"/>
            <a:ext cx="6479700" cy="1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" sz="3200">
                <a:latin typeface="Lexend"/>
                <a:ea typeface="Lexend"/>
                <a:cs typeface="Lexend"/>
                <a:sym typeface="Lexend"/>
              </a:rPr>
              <a:t>¿cómo podemos reducir la vulnerabilidad emocional?</a:t>
            </a:r>
            <a:endParaRPr b="0" sz="3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50" name="Google Shape;1650;g26dce96718f_0_920"/>
          <p:cNvSpPr txBox="1"/>
          <p:nvPr>
            <p:ph idx="4294967295" type="subTitle"/>
          </p:nvPr>
        </p:nvSpPr>
        <p:spPr>
          <a:xfrm>
            <a:off x="708700" y="1463050"/>
            <a:ext cx="7309200" cy="3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Durmiendo bien 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Realizando ejercicio físico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Seguir una dieta saludable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Controlar la ingesta de sustancias 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contraproducentes (drogas, fármacos 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sin prescripción médica,...)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Realizar actividades que fomenten nuestra 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sensación de autoeficacia.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51" name="Google Shape;1651;g26dce96718f_0_9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425" y="1460425"/>
            <a:ext cx="2975850" cy="29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260d8f3c052_0_54"/>
          <p:cNvSpPr txBox="1"/>
          <p:nvPr>
            <p:ph idx="4294967295" type="subTitle"/>
          </p:nvPr>
        </p:nvSpPr>
        <p:spPr>
          <a:xfrm>
            <a:off x="3326125" y="1219200"/>
            <a:ext cx="5173800" cy="3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i="0" lang="en" sz="1700" u="none" cap="none" strike="noStrike">
                <a:latin typeface="Lexend"/>
                <a:ea typeface="Lexend"/>
                <a:cs typeface="Lexend"/>
                <a:sym typeface="Lexend"/>
              </a:rPr>
              <a:t>Contar con habilidades emocionales ha sido relacionado con ámbitos importantes de la vida de las personas como:</a:t>
            </a:r>
            <a:endParaRPr i="0" sz="1700" u="none" cap="none" strike="noStrike"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Lexend"/>
              <a:buChar char="●"/>
            </a:pPr>
            <a:r>
              <a:rPr i="0" lang="en" sz="1700" u="none" cap="none" strike="noStrike">
                <a:latin typeface="Lexend"/>
                <a:ea typeface="Lexend"/>
                <a:cs typeface="Lexend"/>
                <a:sym typeface="Lexend"/>
              </a:rPr>
              <a:t>la satisfacción con la vida</a:t>
            </a:r>
            <a:endParaRPr i="0" sz="1700" u="none" cap="none" strike="noStrike"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"/>
              <a:buChar char="●"/>
            </a:pPr>
            <a:r>
              <a:rPr i="0" lang="en" sz="1700" u="none" cap="none" strike="noStrike">
                <a:latin typeface="Lexend"/>
                <a:ea typeface="Lexend"/>
                <a:cs typeface="Lexend"/>
                <a:sym typeface="Lexend"/>
              </a:rPr>
              <a:t>la calidad de las relaciones interpersonales</a:t>
            </a:r>
            <a:endParaRPr i="0" sz="1700" u="none" cap="none" strike="noStrike">
              <a:latin typeface="Lexend"/>
              <a:ea typeface="Lexend"/>
              <a:cs typeface="Lexend"/>
              <a:sym typeface="Lexend"/>
            </a:endParaRPr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"/>
              <a:buChar char="●"/>
            </a:pPr>
            <a:r>
              <a:rPr i="0" lang="en" sz="1700" u="none" cap="none" strike="noStrike">
                <a:latin typeface="Lexend"/>
                <a:ea typeface="Lexend"/>
                <a:cs typeface="Lexend"/>
                <a:sym typeface="Lexend"/>
              </a:rPr>
              <a:t>el éxito en el estudio/trabajo.</a:t>
            </a:r>
            <a:endParaRPr i="0" sz="1700" u="none" cap="none" strike="noStrike"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i="0" lang="en" sz="1700" u="none" cap="none" strike="noStrike">
                <a:latin typeface="Lexend"/>
                <a:ea typeface="Lexend"/>
                <a:cs typeface="Lexend"/>
                <a:sym typeface="Lexend"/>
              </a:rPr>
              <a:t>Si</a:t>
            </a:r>
            <a:r>
              <a:rPr i="0" lang="en" sz="3100" u="none" cap="none" strike="noStrike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i="0" lang="en" sz="1700" u="none" cap="none" strike="noStrike">
                <a:latin typeface="Lexend"/>
                <a:ea typeface="Lexend"/>
                <a:cs typeface="Lexend"/>
                <a:sym typeface="Lexend"/>
              </a:rPr>
              <a:t>sabemos utilizar las emociones poniéndolas al servicio del pensamiento, estas nos ayudan a razonar de forma más inteligente y a tomar mejores decisiones.</a:t>
            </a:r>
            <a:endParaRPr i="0" sz="1700" u="none" cap="none" strike="noStrike"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77777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657" name="Google Shape;1657;g260d8f3c052_0_54"/>
          <p:cNvSpPr txBox="1"/>
          <p:nvPr/>
        </p:nvSpPr>
        <p:spPr>
          <a:xfrm>
            <a:off x="1006350" y="506075"/>
            <a:ext cx="7493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¿Por qué es importante controlar las emociones?</a:t>
            </a:r>
            <a:endParaRPr i="0" sz="11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58" name="Google Shape;1658;g260d8f3c052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25" y="1977500"/>
            <a:ext cx="3258700" cy="32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8"/>
          <p:cNvSpPr txBox="1"/>
          <p:nvPr>
            <p:ph idx="4294967295" type="ctrTitle"/>
          </p:nvPr>
        </p:nvSpPr>
        <p:spPr>
          <a:xfrm>
            <a:off x="2311350" y="713550"/>
            <a:ext cx="48441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400">
                <a:latin typeface="Lexend"/>
                <a:ea typeface="Lexend"/>
                <a:cs typeface="Lexend"/>
                <a:sym typeface="Lexend"/>
              </a:rPr>
              <a:t> Cuestionario del estudiante.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664" name="Google Shape;1664;p8"/>
          <p:cNvGrpSpPr/>
          <p:nvPr/>
        </p:nvGrpSpPr>
        <p:grpSpPr>
          <a:xfrm>
            <a:off x="454999" y="1603022"/>
            <a:ext cx="1762025" cy="1896740"/>
            <a:chOff x="1857000" y="3245400"/>
            <a:chExt cx="1233825" cy="1186575"/>
          </a:xfrm>
        </p:grpSpPr>
        <p:sp>
          <p:nvSpPr>
            <p:cNvPr id="1665" name="Google Shape;1665;p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0" name="Google Shape;1670;p8"/>
          <p:cNvGrpSpPr/>
          <p:nvPr/>
        </p:nvGrpSpPr>
        <p:grpSpPr>
          <a:xfrm>
            <a:off x="2385399" y="1710072"/>
            <a:ext cx="1762025" cy="1896740"/>
            <a:chOff x="1857000" y="3245400"/>
            <a:chExt cx="1233825" cy="1186575"/>
          </a:xfrm>
        </p:grpSpPr>
        <p:sp>
          <p:nvSpPr>
            <p:cNvPr id="1671" name="Google Shape;1671;p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6" name="Google Shape;1676;p8"/>
          <p:cNvGrpSpPr/>
          <p:nvPr/>
        </p:nvGrpSpPr>
        <p:grpSpPr>
          <a:xfrm>
            <a:off x="4555224" y="1817122"/>
            <a:ext cx="1762025" cy="1896740"/>
            <a:chOff x="1857000" y="3245400"/>
            <a:chExt cx="1233825" cy="1186575"/>
          </a:xfrm>
        </p:grpSpPr>
        <p:sp>
          <p:nvSpPr>
            <p:cNvPr id="1677" name="Google Shape;1677;p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2" name="Google Shape;1682;p8"/>
          <p:cNvGrpSpPr/>
          <p:nvPr/>
        </p:nvGrpSpPr>
        <p:grpSpPr>
          <a:xfrm>
            <a:off x="6725049" y="2016697"/>
            <a:ext cx="1762025" cy="1896740"/>
            <a:chOff x="1857000" y="3245400"/>
            <a:chExt cx="1233825" cy="1186575"/>
          </a:xfrm>
        </p:grpSpPr>
        <p:sp>
          <p:nvSpPr>
            <p:cNvPr id="1683" name="Google Shape;1683;p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8" name="Google Shape;1688;p8"/>
          <p:cNvSpPr txBox="1"/>
          <p:nvPr/>
        </p:nvSpPr>
        <p:spPr>
          <a:xfrm>
            <a:off x="611375" y="1603025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Obregón</a:t>
            </a:r>
            <a:endParaRPr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89" name="Google Shape;1689;p8"/>
          <p:cNvSpPr txBox="1"/>
          <p:nvPr/>
        </p:nvSpPr>
        <p:spPr>
          <a:xfrm>
            <a:off x="2504413" y="1679225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Navojoa</a:t>
            </a:r>
            <a:r>
              <a:rPr b="1" i="0" lang="en" sz="1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8"/>
          <p:cNvSpPr txBox="1"/>
          <p:nvPr/>
        </p:nvSpPr>
        <p:spPr>
          <a:xfrm>
            <a:off x="4674225" y="1780825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Guaymas</a:t>
            </a:r>
            <a:endParaRPr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91" name="Google Shape;1691;p8"/>
          <p:cNvSpPr txBox="1"/>
          <p:nvPr/>
        </p:nvSpPr>
        <p:spPr>
          <a:xfrm>
            <a:off x="6899275" y="2003225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Empalme</a:t>
            </a:r>
            <a:endParaRPr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92" name="Google Shape;1692;p8"/>
          <p:cNvSpPr txBox="1"/>
          <p:nvPr/>
        </p:nvSpPr>
        <p:spPr>
          <a:xfrm>
            <a:off x="4699738" y="2349838"/>
            <a:ext cx="1473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https://forms.gle/L68h2dDETt98K7JJ7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8"/>
          <p:cNvSpPr txBox="1"/>
          <p:nvPr/>
        </p:nvSpPr>
        <p:spPr>
          <a:xfrm>
            <a:off x="638700" y="2135738"/>
            <a:ext cx="133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https://forms.gle/Thc7UaocFsQafSFz8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8"/>
          <p:cNvSpPr txBox="1"/>
          <p:nvPr/>
        </p:nvSpPr>
        <p:spPr>
          <a:xfrm>
            <a:off x="6899276" y="2441725"/>
            <a:ext cx="1300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https://forms.gle/XrodYzjwRAhTJD12A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8"/>
          <p:cNvSpPr txBox="1"/>
          <p:nvPr/>
        </p:nvSpPr>
        <p:spPr>
          <a:xfrm>
            <a:off x="2504425" y="2242788"/>
            <a:ext cx="1392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https://forms.gle/QnHb4QhGSwDcRtDU8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8"/>
          <p:cNvSpPr/>
          <p:nvPr/>
        </p:nvSpPr>
        <p:spPr>
          <a:xfrm>
            <a:off x="-123050" y="4856375"/>
            <a:ext cx="9499500" cy="360900"/>
          </a:xfrm>
          <a:prstGeom prst="rect">
            <a:avLst/>
          </a:prstGeom>
          <a:solidFill>
            <a:srgbClr val="B0D5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609de60422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300">
                <a:latin typeface="Lexend"/>
                <a:ea typeface="Lexend"/>
                <a:cs typeface="Lexend"/>
                <a:sym typeface="Lexend"/>
              </a:rPr>
              <a:t>Habilidades Emocionales</a:t>
            </a:r>
            <a:endParaRPr sz="5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9" name="Google Shape;1529;g2609de60422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4" name="Google Shape;1534;g2609de60422_0_5"/>
          <p:cNvGrpSpPr/>
          <p:nvPr/>
        </p:nvGrpSpPr>
        <p:grpSpPr>
          <a:xfrm rot="474658">
            <a:off x="1381180" y="1368121"/>
            <a:ext cx="1557467" cy="585345"/>
            <a:chOff x="4345425" y="2175475"/>
            <a:chExt cx="800750" cy="176025"/>
          </a:xfrm>
        </p:grpSpPr>
        <p:sp>
          <p:nvSpPr>
            <p:cNvPr id="1535" name="Google Shape;1535;g2609de60422_0_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g2609de60422_0_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7" name="Google Shape;1537;g2609de60422_0_5"/>
          <p:cNvGrpSpPr/>
          <p:nvPr/>
        </p:nvGrpSpPr>
        <p:grpSpPr>
          <a:xfrm rot="474658">
            <a:off x="6187460" y="1359277"/>
            <a:ext cx="1557467" cy="585345"/>
            <a:chOff x="4345425" y="2175475"/>
            <a:chExt cx="800750" cy="176025"/>
          </a:xfrm>
        </p:grpSpPr>
        <p:sp>
          <p:nvSpPr>
            <p:cNvPr id="1538" name="Google Shape;1538;g2609de60422_0_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g2609de60422_0_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0" name="Google Shape;1540;g2609de60422_0_5"/>
          <p:cNvSpPr txBox="1"/>
          <p:nvPr>
            <p:ph idx="4294967295" type="title"/>
          </p:nvPr>
        </p:nvSpPr>
        <p:spPr>
          <a:xfrm>
            <a:off x="3387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Bienvenidos!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1" name="Google Shape;1541;g2609de60422_0_5"/>
          <p:cNvSpPr txBox="1"/>
          <p:nvPr>
            <p:ph idx="4294967295" type="subTitle"/>
          </p:nvPr>
        </p:nvSpPr>
        <p:spPr>
          <a:xfrm>
            <a:off x="906900" y="18963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Nombre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2" name="Google Shape;1542;g2609de60422_0_5"/>
          <p:cNvSpPr txBox="1"/>
          <p:nvPr>
            <p:ph idx="4294967295" type="subTitle"/>
          </p:nvPr>
        </p:nvSpPr>
        <p:spPr>
          <a:xfrm>
            <a:off x="5781458" y="13783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Cubículo: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3" name="Google Shape;1543;g2609de60422_0_5"/>
          <p:cNvSpPr txBox="1"/>
          <p:nvPr>
            <p:ph idx="4294967295" type="subTitle"/>
          </p:nvPr>
        </p:nvSpPr>
        <p:spPr>
          <a:xfrm>
            <a:off x="906900" y="14321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Tutor:</a:t>
            </a:r>
            <a:r>
              <a:rPr lang="en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4" name="Google Shape;1544;g2609de60422_0_5"/>
          <p:cNvSpPr txBox="1"/>
          <p:nvPr>
            <p:ph idx="4294967295" type="subTitle"/>
          </p:nvPr>
        </p:nvSpPr>
        <p:spPr>
          <a:xfrm>
            <a:off x="5781458" y="18188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Ubicación y horario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de atención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45" name="Google Shape;1545;g2609de6042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388" y="2438850"/>
            <a:ext cx="1912175" cy="19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g2609de60422_0_5"/>
          <p:cNvSpPr/>
          <p:nvPr/>
        </p:nvSpPr>
        <p:spPr>
          <a:xfrm>
            <a:off x="-123050" y="4856375"/>
            <a:ext cx="9499500" cy="360900"/>
          </a:xfrm>
          <a:prstGeom prst="rect">
            <a:avLst/>
          </a:prstGeom>
          <a:solidFill>
            <a:srgbClr val="B0D5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g2609de60422_0_650"/>
          <p:cNvGrpSpPr/>
          <p:nvPr/>
        </p:nvGrpSpPr>
        <p:grpSpPr>
          <a:xfrm rot="807122">
            <a:off x="5634832" y="1285659"/>
            <a:ext cx="2497551" cy="2401906"/>
            <a:chOff x="1857000" y="3245400"/>
            <a:chExt cx="1233825" cy="1186575"/>
          </a:xfrm>
        </p:grpSpPr>
        <p:sp>
          <p:nvSpPr>
            <p:cNvPr id="1552" name="Google Shape;1552;g2609de60422_0_65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g2609de60422_0_65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g2609de60422_0_65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g2609de60422_0_65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g2609de60422_0_65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g2609de60422_0_65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8" name="Google Shape;1558;g2609de60422_0_650"/>
          <p:cNvSpPr txBox="1"/>
          <p:nvPr>
            <p:ph idx="4294967295" type="title"/>
          </p:nvPr>
        </p:nvSpPr>
        <p:spPr>
          <a:xfrm>
            <a:off x="684775" y="1035350"/>
            <a:ext cx="4680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>
                <a:latin typeface="Lexend"/>
                <a:ea typeface="Lexend"/>
                <a:cs typeface="Lexend"/>
                <a:sym typeface="Lexend"/>
              </a:rPr>
              <a:t>Orden del día</a:t>
            </a:r>
            <a:r>
              <a:rPr lang="en" sz="4400"/>
              <a:t> </a:t>
            </a:r>
            <a:endParaRPr sz="4400"/>
          </a:p>
        </p:txBody>
      </p:sp>
      <p:sp>
        <p:nvSpPr>
          <p:cNvPr id="1559" name="Google Shape;1559;g2609de60422_0_650"/>
          <p:cNvSpPr txBox="1"/>
          <p:nvPr>
            <p:ph idx="4294967295" type="body"/>
          </p:nvPr>
        </p:nvSpPr>
        <p:spPr>
          <a:xfrm>
            <a:off x="629450" y="1967500"/>
            <a:ext cx="46809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Lexend"/>
              <a:buChar char="●"/>
            </a:pPr>
            <a:r>
              <a:rPr lang="en"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¿Qué son las emociones? video</a:t>
            </a:r>
            <a:endParaRPr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Habilidades emocionales básicas.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Cuestionario del estudiante.</a:t>
            </a:r>
            <a:endParaRPr sz="1700"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"/>
            </a:br>
            <a:endParaRPr/>
          </a:p>
        </p:txBody>
      </p:sp>
      <p:sp>
        <p:nvSpPr>
          <p:cNvPr id="1560" name="Google Shape;1560;g2609de60422_0_650"/>
          <p:cNvSpPr txBox="1"/>
          <p:nvPr/>
        </p:nvSpPr>
        <p:spPr>
          <a:xfrm rot="864247">
            <a:off x="5719481" y="1702420"/>
            <a:ext cx="2198509" cy="1359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3700" u="none" cap="none" strike="noStrike">
                <a:solidFill>
                  <a:srgbClr val="1C4587"/>
                </a:solidFill>
                <a:latin typeface="Lexend"/>
                <a:ea typeface="Lexend"/>
                <a:cs typeface="Lexend"/>
                <a:sym typeface="Lexend"/>
              </a:rPr>
              <a:t>Curso de Tutoría </a:t>
            </a:r>
            <a:r>
              <a:rPr b="1" i="0" lang="en" sz="3700" u="none" cap="none" strike="noStrike">
                <a:solidFill>
                  <a:srgbClr val="1C4587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i="0" sz="7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1" name="Google Shape;1561;g2609de60422_0_650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1400" u="none" cap="none" strike="noStrike">
                <a:solidFill>
                  <a:srgbClr val="1C4587"/>
                </a:solidFill>
                <a:latin typeface="Lexend"/>
                <a:ea typeface="Lexend"/>
                <a:cs typeface="Lexend"/>
                <a:sym typeface="Lexend"/>
              </a:rPr>
              <a:t>Obregón</a:t>
            </a:r>
            <a:r>
              <a:rPr i="0" lang="en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r>
              <a:rPr b="1" i="0" lang="en" sz="1400" u="none" cap="none" strike="noStrike">
                <a:solidFill>
                  <a:srgbClr val="1C4587"/>
                </a:solidFill>
                <a:latin typeface="Lexend"/>
                <a:ea typeface="Lexend"/>
                <a:cs typeface="Lexend"/>
                <a:sym typeface="Lexend"/>
              </a:rPr>
              <a:t>Navojoa   Guaymas   Empalme </a:t>
            </a:r>
            <a:endParaRPr b="1" i="0" sz="1400" u="none" cap="none" strike="noStrike">
              <a:solidFill>
                <a:srgbClr val="1C4587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6dce96718f_0_2"/>
          <p:cNvSpPr txBox="1"/>
          <p:nvPr>
            <p:ph idx="4294967295" type="title"/>
          </p:nvPr>
        </p:nvSpPr>
        <p:spPr>
          <a:xfrm>
            <a:off x="720000" y="3876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¿Qué son las emociones?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7" name="Google Shape;1567;g26dce96718f_0_2"/>
          <p:cNvSpPr txBox="1"/>
          <p:nvPr>
            <p:ph idx="4294967295" type="body"/>
          </p:nvPr>
        </p:nvSpPr>
        <p:spPr>
          <a:xfrm>
            <a:off x="720000" y="1094525"/>
            <a:ext cx="46224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3333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Estado complejo del organismo caracterizado por una excitación o perturbación que predispone a una respuesta organizada </a:t>
            </a:r>
            <a:r>
              <a:rPr lang="en" sz="900">
                <a:solidFill>
                  <a:srgbClr val="33333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(Bisquerra, 2012). </a:t>
            </a:r>
            <a:r>
              <a:rPr lang="en" sz="1900">
                <a:solidFill>
                  <a:srgbClr val="33333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endParaRPr sz="1900">
              <a:solidFill>
                <a:srgbClr val="333333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>
              <a:solidFill>
                <a:srgbClr val="333333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>
              <a:solidFill>
                <a:srgbClr val="333333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3333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“Cualquier agitación y trastorno de la mente, el sentimiento, la pasión; cualquier estado de mental vehemente o excitado” </a:t>
            </a:r>
            <a:r>
              <a:rPr lang="en" sz="900">
                <a:solidFill>
                  <a:srgbClr val="33333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(Diccionario Oxford, citado por Goleman). 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68" name="Google Shape;1568;g26dce96718f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700" y="1234004"/>
            <a:ext cx="2856375" cy="28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26dce96718f_0_8"/>
          <p:cNvSpPr txBox="1"/>
          <p:nvPr>
            <p:ph idx="4294967295" type="title"/>
          </p:nvPr>
        </p:nvSpPr>
        <p:spPr>
          <a:xfrm>
            <a:off x="948600" y="235200"/>
            <a:ext cx="77040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Funciones de las emociones.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74" name="Google Shape;1574;g26dce96718f_0_8"/>
          <p:cNvSpPr txBox="1"/>
          <p:nvPr>
            <p:ph idx="4294967295" type="body"/>
          </p:nvPr>
        </p:nvSpPr>
        <p:spPr>
          <a:xfrm>
            <a:off x="491400" y="826775"/>
            <a:ext cx="80088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Itim"/>
              <a:buChar char="-"/>
            </a:pPr>
            <a:r>
              <a:rPr b="1" lang="en" sz="24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Adaptativa</a:t>
            </a:r>
            <a:br>
              <a:rPr b="1" lang="en" sz="2400">
                <a:solidFill>
                  <a:srgbClr val="0000FF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lang="en" sz="1600">
                <a:latin typeface="Lexend"/>
                <a:ea typeface="Lexend"/>
                <a:cs typeface="Lexend"/>
                <a:sym typeface="Lexend"/>
              </a:rPr>
              <a:t>Cada emoción tiene una utilidad, facilita el ajuste al medio.</a:t>
            </a:r>
            <a:r>
              <a:rPr lang="en" sz="14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(permite la supervivencia)</a:t>
            </a:r>
            <a:endParaRPr sz="14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Itim"/>
              <a:buChar char="-"/>
            </a:pPr>
            <a:r>
              <a:rPr b="1" lang="en" sz="24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Motivacional</a:t>
            </a:r>
            <a:br>
              <a:rPr b="1" lang="en" sz="2400">
                <a:solidFill>
                  <a:srgbClr val="4898BB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lang="en" sz="1600">
                <a:latin typeface="Lexend"/>
                <a:ea typeface="Lexend"/>
                <a:cs typeface="Lexend"/>
                <a:sym typeface="Lexend"/>
              </a:rPr>
              <a:t>Potencia y dirige la conducta.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4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(impulsa la conducta para el logro de metas,objetivos o tareas cotidianas)</a:t>
            </a:r>
            <a:endParaRPr sz="14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Itim"/>
              <a:buChar char="-"/>
            </a:pPr>
            <a:r>
              <a:rPr b="1" lang="en" sz="24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Comunicativa</a:t>
            </a:r>
            <a:br>
              <a:rPr b="1" lang="en" sz="2400">
                <a:solidFill>
                  <a:srgbClr val="0000FF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lang="en" sz="1700">
                <a:latin typeface="Lexend"/>
                <a:ea typeface="Lexend"/>
                <a:cs typeface="Lexend"/>
                <a:sym typeface="Lexend"/>
              </a:rPr>
              <a:t>Obtenemos información propia, verbal y no verbal, influimos en la conducta de otros.</a:t>
            </a:r>
            <a:endParaRPr sz="17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75" name="Google Shape;1575;g26dce96718f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3076" y="4063125"/>
            <a:ext cx="2064225" cy="10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5"/>
          <p:cNvSpPr txBox="1"/>
          <p:nvPr>
            <p:ph idx="4294967295" type="title"/>
          </p:nvPr>
        </p:nvSpPr>
        <p:spPr>
          <a:xfrm>
            <a:off x="475300" y="457200"/>
            <a:ext cx="51888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latin typeface="Lexend"/>
                <a:ea typeface="Lexend"/>
                <a:cs typeface="Lexend"/>
                <a:sym typeface="Lexend"/>
              </a:rPr>
              <a:t>Habilidades Emocionales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81" name="Google Shape;1581;p5"/>
          <p:cNvSpPr txBox="1"/>
          <p:nvPr/>
        </p:nvSpPr>
        <p:spPr>
          <a:xfrm>
            <a:off x="4691900" y="4025600"/>
            <a:ext cx="36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highlight>
                  <a:srgbClr val="EEEEEE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¿Qué son las emociones?  Click aqui </a:t>
            </a:r>
            <a:endParaRPr b="0" i="0" sz="1200" u="sng" cap="none" strike="noStrike">
              <a:solidFill>
                <a:srgbClr val="FFFFFF"/>
              </a:solidFill>
              <a:highlight>
                <a:srgbClr val="EEEEEE"/>
              </a:highlight>
              <a:latin typeface="Roboto"/>
              <a:ea typeface="Roboto"/>
              <a:cs typeface="Roboto"/>
              <a:sym typeface="Roboto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1582" name="Google Shape;1582;p5"/>
          <p:cNvSpPr txBox="1"/>
          <p:nvPr>
            <p:ph idx="4294967295" type="title"/>
          </p:nvPr>
        </p:nvSpPr>
        <p:spPr>
          <a:xfrm>
            <a:off x="720725" y="1342475"/>
            <a:ext cx="3519300" cy="28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2500">
                <a:latin typeface="Lexend"/>
                <a:ea typeface="Lexend"/>
                <a:cs typeface="Lexend"/>
                <a:sym typeface="Lexend"/>
              </a:rPr>
              <a:t>A continuación en la siguiente liga podemos conocer más  sobre el concepto y tipo de emociones.</a:t>
            </a:r>
            <a:endParaRPr b="0" sz="25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83" name="Google Shape;158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682768">
            <a:off x="7556267" y="3488834"/>
            <a:ext cx="639491" cy="49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Google Shape;158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2076" y="1190076"/>
            <a:ext cx="2326250" cy="23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60d8f3c052_0_22"/>
          <p:cNvSpPr txBox="1"/>
          <p:nvPr>
            <p:ph idx="4294967295" type="title"/>
          </p:nvPr>
        </p:nvSpPr>
        <p:spPr>
          <a:xfrm>
            <a:off x="535750" y="1180200"/>
            <a:ext cx="4199400" cy="25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20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Instrucciones:</a:t>
            </a:r>
            <a:endParaRPr b="0" sz="20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8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latin typeface="Lexend"/>
                <a:ea typeface="Lexend"/>
                <a:cs typeface="Lexend"/>
                <a:sym typeface="Lexend"/>
              </a:rPr>
              <a:t>En la imagen de la derecha, se muestran las emociones humanas básicas.</a:t>
            </a:r>
            <a:endParaRPr b="0" sz="18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8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latin typeface="Lexend"/>
                <a:ea typeface="Lexend"/>
                <a:cs typeface="Lexend"/>
                <a:sym typeface="Lexend"/>
              </a:rPr>
              <a:t>Te pido que analices para ti mismo:</a:t>
            </a:r>
            <a:endParaRPr b="0" sz="18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latin typeface="Lexend"/>
                <a:ea typeface="Lexend"/>
                <a:cs typeface="Lexend"/>
                <a:sym typeface="Lexend"/>
              </a:rPr>
              <a:t> ¿</a:t>
            </a:r>
            <a:r>
              <a:rPr b="0" lang="en" sz="1250"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 qué hago cuando siento algún tipo de emoción? ¿cómo la expreso? Me desborda, la reprimo? </a:t>
            </a:r>
            <a:endParaRPr b="0" sz="1250"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200"/>
          </a:p>
        </p:txBody>
      </p:sp>
      <p:pic>
        <p:nvPicPr>
          <p:cNvPr id="1590" name="Google Shape;1590;g260d8f3c052_0_22"/>
          <p:cNvPicPr preferRelativeResize="0"/>
          <p:nvPr/>
        </p:nvPicPr>
        <p:blipFill rotWithShape="1">
          <a:blip r:embed="rId4">
            <a:alphaModFix/>
          </a:blip>
          <a:srcRect b="16659" l="19457" r="44252" t="14859"/>
          <a:stretch/>
        </p:blipFill>
        <p:spPr>
          <a:xfrm>
            <a:off x="5162375" y="686650"/>
            <a:ext cx="3631008" cy="385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g260d8f3c052_0_22"/>
          <p:cNvSpPr txBox="1"/>
          <p:nvPr/>
        </p:nvSpPr>
        <p:spPr>
          <a:xfrm>
            <a:off x="5183575" y="4401600"/>
            <a:ext cx="3588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chemeClr val="dk1"/>
              </a:solidFill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592" name="Google Shape;1592;g260d8f3c052_0_22"/>
          <p:cNvSpPr txBox="1"/>
          <p:nvPr>
            <p:ph idx="4294967295" type="title"/>
          </p:nvPr>
        </p:nvSpPr>
        <p:spPr>
          <a:xfrm>
            <a:off x="170500" y="381000"/>
            <a:ext cx="51888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latin typeface="Lexend"/>
                <a:ea typeface="Lexend"/>
                <a:cs typeface="Lexend"/>
                <a:sym typeface="Lexend"/>
              </a:rPr>
              <a:t>Actividad.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260d8f3c052_0_14"/>
          <p:cNvSpPr/>
          <p:nvPr/>
        </p:nvSpPr>
        <p:spPr>
          <a:xfrm rot="-5400000">
            <a:off x="2902488" y="902232"/>
            <a:ext cx="3339000" cy="3339000"/>
          </a:xfrm>
          <a:prstGeom prst="ellipse">
            <a:avLst/>
          </a:prstGeom>
          <a:noFill/>
          <a:ln cap="flat" cmpd="sng" w="19050">
            <a:solidFill>
              <a:srgbClr val="4898B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g260d8f3c052_0_14"/>
          <p:cNvSpPr/>
          <p:nvPr/>
        </p:nvSpPr>
        <p:spPr>
          <a:xfrm>
            <a:off x="3123738" y="1123632"/>
            <a:ext cx="2896500" cy="2896200"/>
          </a:xfrm>
          <a:prstGeom prst="pie">
            <a:avLst>
              <a:gd fmla="val 21577108" name="adj1"/>
              <a:gd fmla="val 16214886" name="adj2"/>
            </a:avLst>
          </a:prstGeom>
          <a:solidFill>
            <a:srgbClr val="4898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9" name="Google Shape;1599;g260d8f3c052_0_14"/>
          <p:cNvGrpSpPr/>
          <p:nvPr/>
        </p:nvGrpSpPr>
        <p:grpSpPr>
          <a:xfrm>
            <a:off x="3664038" y="1663782"/>
            <a:ext cx="1815900" cy="1815900"/>
            <a:chOff x="3664038" y="1663782"/>
            <a:chExt cx="1815900" cy="1815900"/>
          </a:xfrm>
        </p:grpSpPr>
        <p:sp>
          <p:nvSpPr>
            <p:cNvPr id="1600" name="Google Shape;1600;g260d8f3c052_0_14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g260d8f3c052_0_14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Habilidades emocionales</a:t>
              </a:r>
              <a:endParaRPr b="1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02" name="Google Shape;1602;g260d8f3c052_0_14"/>
          <p:cNvSpPr/>
          <p:nvPr/>
        </p:nvSpPr>
        <p:spPr>
          <a:xfrm>
            <a:off x="2902511" y="511125"/>
            <a:ext cx="1326453" cy="125165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g260d8f3c052_0_14"/>
          <p:cNvSpPr txBox="1"/>
          <p:nvPr/>
        </p:nvSpPr>
        <p:spPr>
          <a:xfrm>
            <a:off x="3025226" y="599899"/>
            <a:ext cx="11127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Conciencia de las propias emociones</a:t>
            </a:r>
            <a:endParaRPr b="1" i="0" sz="1200" u="none" cap="none" strike="noStrike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4" name="Google Shape;1604;g260d8f3c052_0_14"/>
          <p:cNvSpPr/>
          <p:nvPr/>
        </p:nvSpPr>
        <p:spPr>
          <a:xfrm>
            <a:off x="4032291" y="3633365"/>
            <a:ext cx="1326453" cy="130337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g260d8f3c052_0_14"/>
          <p:cNvSpPr txBox="1"/>
          <p:nvPr/>
        </p:nvSpPr>
        <p:spPr>
          <a:xfrm>
            <a:off x="4108497" y="3838558"/>
            <a:ext cx="1136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Habilidades sociales y bienestar</a:t>
            </a:r>
            <a:endParaRPr b="1" i="0" sz="1200" u="none" cap="none" strike="noStrike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606" name="Google Shape;1606;g260d8f3c052_0_14"/>
          <p:cNvGrpSpPr/>
          <p:nvPr/>
        </p:nvGrpSpPr>
        <p:grpSpPr>
          <a:xfrm>
            <a:off x="2282567" y="2611054"/>
            <a:ext cx="1326453" cy="1251651"/>
            <a:chOff x="5214448" y="3234278"/>
            <a:chExt cx="1068600" cy="1068600"/>
          </a:xfrm>
        </p:grpSpPr>
        <p:sp>
          <p:nvSpPr>
            <p:cNvPr id="1607" name="Google Shape;1607;g260d8f3c052_0_14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g260d8f3c052_0_14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Empatía</a:t>
              </a:r>
              <a:endParaRPr b="1" i="0" sz="14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609" name="Google Shape;1609;g260d8f3c052_0_14"/>
          <p:cNvSpPr/>
          <p:nvPr/>
        </p:nvSpPr>
        <p:spPr>
          <a:xfrm>
            <a:off x="5687315" y="2266390"/>
            <a:ext cx="1326453" cy="130337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g260d8f3c052_0_14"/>
          <p:cNvSpPr txBox="1"/>
          <p:nvPr/>
        </p:nvSpPr>
        <p:spPr>
          <a:xfrm>
            <a:off x="5800952" y="2398752"/>
            <a:ext cx="11364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Motivación</a:t>
            </a:r>
            <a:endParaRPr b="1" i="0" sz="1300" u="none" cap="none" strike="noStrike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1" name="Google Shape;1611;g260d8f3c052_0_14"/>
          <p:cNvSpPr/>
          <p:nvPr/>
        </p:nvSpPr>
        <p:spPr>
          <a:xfrm>
            <a:off x="5100933" y="566851"/>
            <a:ext cx="1326453" cy="125165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g260d8f3c052_0_14"/>
          <p:cNvSpPr txBox="1"/>
          <p:nvPr/>
        </p:nvSpPr>
        <p:spPr>
          <a:xfrm>
            <a:off x="5177125" y="796975"/>
            <a:ext cx="11895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Regulación de las propias emociones</a:t>
            </a:r>
            <a:endParaRPr b="1" i="0" sz="1200" u="none" cap="none" strike="noStrike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3" name="Google Shape;1613;g260d8f3c052_0_14"/>
          <p:cNvSpPr txBox="1"/>
          <p:nvPr>
            <p:ph idx="4294967295" type="title"/>
          </p:nvPr>
        </p:nvSpPr>
        <p:spPr>
          <a:xfrm>
            <a:off x="467100" y="566850"/>
            <a:ext cx="2511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>
                <a:latin typeface="Lexend"/>
                <a:ea typeface="Lexend"/>
                <a:cs typeface="Lexend"/>
                <a:sym typeface="Lexend"/>
              </a:rPr>
              <a:t>Habilidades emocionales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4" name="Google Shape;1614;g260d8f3c052_0_14"/>
          <p:cNvSpPr txBox="1"/>
          <p:nvPr/>
        </p:nvSpPr>
        <p:spPr>
          <a:xfrm>
            <a:off x="6144000" y="3633375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Son las capacidades con las que manejamos nuestras emociones para dirigir los propios pensamientos y acciones.</a:t>
            </a:r>
            <a:endParaRPr b="1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42B990-A66A-4DC7-9646-B137BA452CDB}"/>
</file>

<file path=customXml/itemProps2.xml><?xml version="1.0" encoding="utf-8"?>
<ds:datastoreItem xmlns:ds="http://schemas.openxmlformats.org/officeDocument/2006/customXml" ds:itemID="{F5AE5BF5-B083-4A67-9C01-28CE3AC0DBBE}"/>
</file>

<file path=customXml/itemProps3.xml><?xml version="1.0" encoding="utf-8"?>
<ds:datastoreItem xmlns:ds="http://schemas.openxmlformats.org/officeDocument/2006/customXml" ds:itemID="{61CE957F-F99A-41C5-A66E-9B254E5B836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