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20"/>
  </p:notesMasterIdLst>
  <p:sldIdLst>
    <p:sldId id="256" r:id="rId2"/>
    <p:sldId id="352" r:id="rId3"/>
    <p:sldId id="257" r:id="rId4"/>
    <p:sldId id="258" r:id="rId5"/>
    <p:sldId id="264" r:id="rId6"/>
    <p:sldId id="265" r:id="rId7"/>
    <p:sldId id="260" r:id="rId8"/>
    <p:sldId id="341" r:id="rId9"/>
    <p:sldId id="342" r:id="rId10"/>
    <p:sldId id="343" r:id="rId11"/>
    <p:sldId id="345" r:id="rId12"/>
    <p:sldId id="346" r:id="rId13"/>
    <p:sldId id="347" r:id="rId14"/>
    <p:sldId id="259" r:id="rId15"/>
    <p:sldId id="348" r:id="rId16"/>
    <p:sldId id="349" r:id="rId17"/>
    <p:sldId id="351" r:id="rId18"/>
    <p:sldId id="262" r:id="rId19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Itim" panose="020B0604020202020204" charset="-34"/>
      <p:regular r:id="rId25"/>
    </p:embeddedFont>
    <p:embeddedFont>
      <p:font typeface="Lexend" panose="020B0604020202020204" charset="0"/>
      <p:regular r:id="rId26"/>
      <p:bold r:id="rId27"/>
    </p:embeddedFont>
    <p:embeddedFont>
      <p:font typeface="Microsoft YaHei" panose="020B0503020204020204" pitchFamily="34" charset="-122"/>
      <p:regular r:id="rId28"/>
      <p:bold r:id="rId29"/>
    </p:embeddedFont>
    <p:embeddedFont>
      <p:font typeface="Permanent Marker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2F723-C52C-4585-956B-C436ADFB1634}">
  <a:tblStyle styleId="{7E52F723-C52C-4585-956B-C436ADFB1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280" autoAdjust="0"/>
  </p:normalViewPr>
  <p:slideViewPr>
    <p:cSldViewPr snapToGrid="0">
      <p:cViewPr varScale="1">
        <p:scale>
          <a:sx n="142" d="100"/>
          <a:sy n="142" d="100"/>
        </p:scale>
        <p:origin x="972" y="114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7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46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587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5fc6272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g25fc6272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619fd190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619fd190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1619fd19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1619fd190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95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11619fd1901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11619fd1901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4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4" name="Google Shape;94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" name="Google Shape;293;p1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95" name="Google Shape;295;p1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7" name="Google Shape;327;p1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 idx="2" hasCustomPrompt="1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12" name="Google Shape;412;p15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413" name="Google Shape;413;p1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425" name="Google Shape;425;p1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eiglerformacion.com/mejorar-rendimiento-academico/" TargetMode="External"/><Relationship Id="rId2" Type="http://schemas.openxmlformats.org/officeDocument/2006/relationships/hyperlink" Target="http://www.uv.es/RELIEVE/v13n2/RELIEVEv13n2_5.htm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MoBhilJm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oferta/Paginas/ofertaacademica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oferta/Paginas/ofertaacademica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2351850" y="1193132"/>
            <a:ext cx="4440300" cy="798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800" dirty="0"/>
              <a:t>Curso 2</a:t>
            </a:r>
            <a:endParaRPr sz="4800" dirty="0"/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11509" y="2475834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Tutor: </a:t>
            </a:r>
            <a:b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Nombre</a:t>
            </a:r>
            <a:r>
              <a:rPr lang="es-E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Apellido </a:t>
            </a:r>
            <a:r>
              <a:rPr lang="es-E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Apellido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Google Shape;1534;p58">
            <a:extLst>
              <a:ext uri="{FF2B5EF4-FFF2-40B4-BE49-F238E27FC236}">
                <a16:creationId xmlns:a16="http://schemas.microsoft.com/office/drawing/2014/main" id="{EDEC11BE-0DBF-4ED8-9DD3-7011F069493C}"/>
              </a:ext>
            </a:extLst>
          </p:cNvPr>
          <p:cNvSpPr txBox="1">
            <a:spLocks/>
          </p:cNvSpPr>
          <p:nvPr/>
        </p:nvSpPr>
        <p:spPr>
          <a:xfrm>
            <a:off x="2271167" y="1856450"/>
            <a:ext cx="4440300" cy="7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 dirty="0"/>
              <a:t>Tutoría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04" y="40904"/>
            <a:ext cx="6829996" cy="51025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5936" y="1859876"/>
            <a:ext cx="187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Por ejemplo: </a:t>
            </a:r>
            <a:r>
              <a:rPr lang="es-MX" sz="1200" dirty="0">
                <a:latin typeface="Candara" panose="020E0502030303020204" pitchFamily="34" charset="0"/>
              </a:rPr>
              <a:t>en este plan de estudios, el estudiante, no reprobó. Sin embargo se puede identificar materias donde requiere esforzarse.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806995" y="81479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31804" y="1937625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7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06995" y="1307366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31804" y="3273622"/>
            <a:ext cx="279991" cy="39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94590" y="474339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A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87255" y="2392147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8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711302" y="2873512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798134" y="3858664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39981" y="4343280"/>
            <a:ext cx="32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9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13540" y="690325"/>
            <a:ext cx="1852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Ahora identificar las materias que cursaste el semestre anterior, así como si tuviste alguna reprobada.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13424" y="3144617"/>
            <a:ext cx="1878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Algo de destacar: </a:t>
            </a:r>
            <a:r>
              <a:rPr lang="es-MX" sz="1200" dirty="0">
                <a:latin typeface="Candara" panose="020E0502030303020204" pitchFamily="34" charset="0"/>
              </a:rPr>
              <a:t>el estudiante, realizó su examen de ubicación al momento de ingresar a la universidad y acreditó el inglés introductorio con </a:t>
            </a:r>
            <a:r>
              <a:rPr lang="es-MX" sz="1200" b="1" dirty="0">
                <a:latin typeface="Candara" panose="020E0502030303020204" pitchFamily="34" charset="0"/>
              </a:rPr>
              <a:t>10</a:t>
            </a:r>
            <a:r>
              <a:rPr lang="es-MX" sz="1200" dirty="0">
                <a:latin typeface="Candara" panose="020E0502030303020204" pitchFamily="34" charset="0"/>
              </a:rPr>
              <a:t> y A1 con </a:t>
            </a:r>
            <a:r>
              <a:rPr lang="es-MX" sz="1200" b="1" dirty="0">
                <a:latin typeface="Candara" panose="020E0502030303020204" pitchFamily="34" charset="0"/>
              </a:rPr>
              <a:t>9 </a:t>
            </a:r>
            <a:r>
              <a:rPr lang="es-MX" sz="1200" dirty="0">
                <a:latin typeface="Candara" panose="020E0502030303020204" pitchFamily="34" charset="0"/>
              </a:rPr>
              <a:t>lo que significa que puede avanzar de nivel.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752060" y="4346039"/>
            <a:ext cx="44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/>
                </a:solidFill>
                <a:latin typeface="Candara" panose="020E0502030303020204" pitchFamily="34" charset="0"/>
              </a:rPr>
              <a:t>10</a:t>
            </a:r>
            <a:endParaRPr lang="es-MX" sz="1100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448385" y="854375"/>
            <a:ext cx="6185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i="1" dirty="0">
                <a:latin typeface="Candara" panose="020E0502030303020204" pitchFamily="34" charset="0"/>
              </a:rPr>
              <a:t>Aplica solo para estudiantes que hayan reprobado alguna (s) materia (s). </a:t>
            </a:r>
          </a:p>
          <a:p>
            <a:pPr algn="ctr"/>
            <a:r>
              <a:rPr lang="es-MX" b="1" i="1" dirty="0">
                <a:latin typeface="Candara" panose="020E0502030303020204" pitchFamily="34" charset="0"/>
              </a:rPr>
              <a:t>**En caso de que no hayas reprobado pasar a la actividad 3.**</a:t>
            </a:r>
            <a:br>
              <a:rPr lang="es-MX" b="1" dirty="0">
                <a:latin typeface="Candara" panose="020E0502030303020204" pitchFamily="34" charset="0"/>
              </a:rPr>
            </a:b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1991" y="13489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Escribe en una hoja lo siguiente:</a:t>
            </a:r>
            <a:endParaRPr lang="es-MX" sz="16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64984" y="2051332"/>
            <a:ext cx="7181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Menciona los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factores que influyeron para que reprobaras</a:t>
            </a:r>
            <a:r>
              <a:rPr lang="es-MX" sz="1600" b="1" i="1" dirty="0">
                <a:latin typeface="Candara" panose="020E0502030303020204" pitchFamily="34" charset="0"/>
              </a:rPr>
              <a:t>, de mayor a menor importancia 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64984" y="2535452"/>
            <a:ext cx="732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Enlista las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acciones y conductas </a:t>
            </a:r>
            <a:r>
              <a:rPr lang="es-MX" sz="1600" b="1" i="1" dirty="0">
                <a:latin typeface="Candara" panose="020E0502030303020204" pitchFamily="34" charset="0"/>
              </a:rPr>
              <a:t>que te pueden llevar 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aprobar las materias </a:t>
            </a:r>
            <a:r>
              <a:rPr lang="es-MX" sz="1600" b="1" i="1" dirty="0">
                <a:latin typeface="Candara" panose="020E0502030303020204" pitchFamily="34" charset="0"/>
              </a:rPr>
              <a:t>que se te hacen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fáciles</a:t>
            </a:r>
            <a:r>
              <a:rPr lang="es-MX" sz="1600" b="1" i="1" dirty="0">
                <a:latin typeface="Candara" panose="020E0502030303020204" pitchFamily="34" charset="0"/>
              </a:rPr>
              <a:t>, pero puedes reprobar por falta de dedicación.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64984" y="3094400"/>
            <a:ext cx="742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>
                <a:latin typeface="Candara" panose="020E0502030303020204" pitchFamily="34" charset="0"/>
              </a:rPr>
              <a:t>Enlista las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acciones y conductas</a:t>
            </a:r>
            <a:r>
              <a:rPr lang="es-MX" sz="1600" b="1" i="1" dirty="0">
                <a:latin typeface="Candara" panose="020E0502030303020204" pitchFamily="34" charset="0"/>
              </a:rPr>
              <a:t> que te pueden llevar 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aprobar las materias </a:t>
            </a:r>
            <a:r>
              <a:rPr lang="es-MX" sz="1600" b="1" i="1" dirty="0">
                <a:latin typeface="Candara" panose="020E0502030303020204" pitchFamily="34" charset="0"/>
              </a:rPr>
              <a:t>que se te hacen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difíciles</a:t>
            </a:r>
            <a:r>
              <a:rPr lang="es-MX" sz="1600" b="1" i="1" dirty="0">
                <a:latin typeface="Candara" panose="020E0502030303020204" pitchFamily="34" charset="0"/>
              </a:rPr>
              <a:t>.</a:t>
            </a:r>
            <a:endParaRPr lang="es-MX" sz="1600" dirty="0">
              <a:latin typeface="Candara" panose="020E0502030303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64984" y="3579335"/>
            <a:ext cx="611831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b="1" i="1" dirty="0">
                <a:latin typeface="Candara" panose="020E0502030303020204" pitchFamily="34" charset="0"/>
              </a:rPr>
              <a:t>¿Qué tanto te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comprometes</a:t>
            </a:r>
            <a:r>
              <a:rPr lang="es-MX" sz="1600" b="1" i="1" dirty="0">
                <a:latin typeface="Candara" panose="020E0502030303020204" pitchFamily="34" charset="0"/>
              </a:rPr>
              <a:t> a realizar lo que señalaste anteriormente para </a:t>
            </a:r>
            <a:r>
              <a:rPr lang="es-MX" sz="1600" b="1" i="1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mejorar tu aprendizaje y tus calificaciones</a:t>
            </a:r>
            <a:r>
              <a:rPr lang="es-MX" sz="1600" b="1" i="1" dirty="0">
                <a:latin typeface="Candara" panose="020E0502030303020204" pitchFamily="34" charset="0"/>
              </a:rPr>
              <a:t>?.</a:t>
            </a:r>
            <a:endParaRPr lang="es-MX" sz="1600" dirty="0">
              <a:latin typeface="Candara" panose="020E0502030303020204" pitchFamily="34" charset="0"/>
            </a:endParaRPr>
          </a:p>
          <a:p>
            <a:br>
              <a:rPr lang="es-MX" sz="1600" dirty="0">
                <a:latin typeface="Candara" panose="020E0502030303020204" pitchFamily="34" charset="0"/>
              </a:rPr>
            </a:br>
            <a:endParaRPr lang="es-MX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020726" y="973644"/>
            <a:ext cx="6185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Candara" panose="020E0502030303020204" pitchFamily="34" charset="0"/>
              </a:rPr>
              <a:t>Metas para el segundo semestre:</a:t>
            </a:r>
            <a:br>
              <a:rPr lang="es-MX" sz="1600" dirty="0">
                <a:latin typeface="Candara" panose="020E0502030303020204" pitchFamily="34" charset="0"/>
              </a:rPr>
            </a:br>
            <a:endParaRPr lang="es-MX" sz="1600" b="1" dirty="0">
              <a:latin typeface="Candara" panose="020E0502030303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22453" y="17868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Escribe en una hoja/cuaderno lo siguiente:</a:t>
            </a:r>
            <a:endParaRPr lang="es-MX" sz="1600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0726" y="1263679"/>
            <a:ext cx="7697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Después de revisar el plan de estudios y analizar el logro o las mejoras a trabajar este semestre. El estudiante va a determinar las metas específicas, medibles y alcanzables, para su segundo semestre.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37415" y="2069887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Escribe tres metas que quieres lograr en este semestre:</a:t>
            </a:r>
            <a:endParaRPr lang="es-MX" sz="1500" b="1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22453" y="2567929"/>
            <a:ext cx="7572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1.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83344" y="2893150"/>
            <a:ext cx="75727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2.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044235" y="3170149"/>
            <a:ext cx="7611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1500" b="1" i="1" dirty="0">
                <a:latin typeface="Candara" panose="020E0502030303020204" pitchFamily="34" charset="0"/>
              </a:rPr>
              <a:t>Meta 3. Lo que quiero lograr es _____________ ¿para qué?____________ fecha ____________</a:t>
            </a:r>
            <a:br>
              <a:rPr lang="es-MX" sz="1500" dirty="0">
                <a:latin typeface="Candara" panose="020E0502030303020204" pitchFamily="34" charset="0"/>
              </a:rPr>
            </a:br>
            <a:endParaRPr lang="es-MX" sz="15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Qualification increase course, skills improvement coaching. professional development, school authority initiative, training for teachers concep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7272" r="8813" b="8672"/>
          <a:stretch/>
        </p:blipFill>
        <p:spPr bwMode="auto">
          <a:xfrm>
            <a:off x="3294819" y="3682681"/>
            <a:ext cx="2135401" cy="14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vector man holding a clock time management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" y="2978578"/>
            <a:ext cx="2164922" cy="2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6" name="Google Shape;1616;p61"/>
          <p:cNvGrpSpPr/>
          <p:nvPr/>
        </p:nvGrpSpPr>
        <p:grpSpPr>
          <a:xfrm rot="474658">
            <a:off x="3489536" y="2207254"/>
            <a:ext cx="1813962" cy="585348"/>
            <a:chOff x="4345425" y="2175475"/>
            <a:chExt cx="800750" cy="176025"/>
          </a:xfrm>
        </p:grpSpPr>
        <p:sp>
          <p:nvSpPr>
            <p:cNvPr id="1617" name="Google Shape;1617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sp>
        <p:nvSpPr>
          <p:cNvPr id="1632" name="Google Shape;1632;p61"/>
          <p:cNvSpPr txBox="1">
            <a:spLocks noGrp="1"/>
          </p:cNvSpPr>
          <p:nvPr>
            <p:ph type="subTitle" idx="13"/>
          </p:nvPr>
        </p:nvSpPr>
        <p:spPr>
          <a:xfrm>
            <a:off x="2046578" y="2803485"/>
            <a:ext cx="6173434" cy="564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es-MX" sz="1400" b="1" dirty="0">
                <a:latin typeface="Candara" panose="020E0502030303020204" pitchFamily="34" charset="0"/>
              </a:rPr>
              <a:t>Planificar los horarios es de vital </a:t>
            </a:r>
            <a:r>
              <a:rPr lang="es-MX" sz="1400" dirty="0">
                <a:latin typeface="Candara" panose="020E0502030303020204" pitchFamily="34" charset="0"/>
              </a:rPr>
              <a:t>importancia y una responsabilidad individual. </a:t>
            </a:r>
            <a:br>
              <a:rPr lang="es-MX" sz="1200" dirty="0">
                <a:latin typeface="Candara" panose="020E0502030303020204" pitchFamily="34" charset="0"/>
              </a:rPr>
            </a:br>
            <a:endParaRPr sz="1200" dirty="0">
              <a:latin typeface="Candara" panose="020E0502030303020204" pitchFamily="34" charset="0"/>
            </a:endParaRPr>
          </a:p>
        </p:txBody>
      </p:sp>
      <p:sp>
        <p:nvSpPr>
          <p:cNvPr id="1639" name="Google Shape;1639;p61"/>
          <p:cNvSpPr txBox="1">
            <a:spLocks noGrp="1"/>
          </p:cNvSpPr>
          <p:nvPr>
            <p:ph type="ctrTitle" idx="9"/>
          </p:nvPr>
        </p:nvSpPr>
        <p:spPr>
          <a:xfrm>
            <a:off x="3280056" y="2230203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Organizar el tiempo</a:t>
            </a:r>
            <a:endParaRPr dirty="0"/>
          </a:p>
        </p:txBody>
      </p:sp>
      <p:sp>
        <p:nvSpPr>
          <p:cNvPr id="1640" name="Google Shape;1640;p61"/>
          <p:cNvSpPr txBox="1">
            <a:spLocks noGrp="1"/>
          </p:cNvSpPr>
          <p:nvPr>
            <p:ph type="title" idx="14"/>
          </p:nvPr>
        </p:nvSpPr>
        <p:spPr>
          <a:xfrm>
            <a:off x="2046578" y="217462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791730" y="1271572"/>
            <a:ext cx="7209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1600" dirty="0">
                <a:latin typeface="Candara" panose="020E0502030303020204" pitchFamily="34" charset="0"/>
              </a:rPr>
              <a:t>Ser un estudiante productivo en el ámbito académico es un trabajo individual en el que deberás considerar algunos aspectos indispensables (Rendimiento académico: </a:t>
            </a:r>
            <a:r>
              <a:rPr lang="es-MX" sz="1600" dirty="0" err="1">
                <a:latin typeface="Candara" panose="020E0502030303020204" pitchFamily="34" charset="0"/>
              </a:rPr>
              <a:t>tips</a:t>
            </a:r>
            <a:r>
              <a:rPr lang="es-MX" sz="1600" dirty="0">
                <a:latin typeface="Candara" panose="020E0502030303020204" pitchFamily="34" charset="0"/>
              </a:rPr>
              <a:t> para ser productivo estudiando (2022).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046578" y="3405712"/>
            <a:ext cx="5667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/>
            <a:r>
              <a:rPr lang="es-MX" dirty="0">
                <a:latin typeface="Candara" panose="020E0502030303020204" pitchFamily="34" charset="0"/>
              </a:rPr>
              <a:t>Es necesario </a:t>
            </a:r>
            <a:r>
              <a:rPr lang="es-MX" b="1" dirty="0">
                <a:latin typeface="Candara" panose="020E0502030303020204" pitchFamily="34" charset="0"/>
              </a:rPr>
              <a:t>organizarse y saber manejar las horas</a:t>
            </a:r>
            <a:r>
              <a:rPr lang="es-MX" dirty="0">
                <a:latin typeface="Candara" panose="020E0502030303020204" pitchFamily="34" charset="0"/>
              </a:rPr>
              <a:t> de dedicación en el estudio es clave para alcanzar un adecuado rendimiento académico. </a:t>
            </a:r>
          </a:p>
        </p:txBody>
      </p:sp>
    </p:spTree>
    <p:extLst>
      <p:ext uri="{BB962C8B-B14F-4D97-AF65-F5344CB8AC3E}">
        <p14:creationId xmlns:p14="http://schemas.microsoft.com/office/powerpoint/2010/main" val="17225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607;p61"/>
          <p:cNvGrpSpPr/>
          <p:nvPr/>
        </p:nvGrpSpPr>
        <p:grpSpPr>
          <a:xfrm rot="474658">
            <a:off x="1268676" y="914365"/>
            <a:ext cx="1950866" cy="791795"/>
            <a:chOff x="4345425" y="2175475"/>
            <a:chExt cx="800750" cy="176025"/>
          </a:xfrm>
        </p:grpSpPr>
        <p:sp>
          <p:nvSpPr>
            <p:cNvPr id="55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630;p61"/>
          <p:cNvSpPr txBox="1">
            <a:spLocks noGrp="1"/>
          </p:cNvSpPr>
          <p:nvPr>
            <p:ph type="subTitle" idx="1"/>
          </p:nvPr>
        </p:nvSpPr>
        <p:spPr>
          <a:xfrm>
            <a:off x="594948" y="1776454"/>
            <a:ext cx="3150599" cy="720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2"/>
              </a:buClr>
              <a:buSzPts val="1100"/>
            </a:pPr>
            <a:r>
              <a:rPr lang="es-MX" sz="1400" dirty="0">
                <a:latin typeface="Candara" panose="020E0502030303020204" pitchFamily="34" charset="0"/>
              </a:rPr>
              <a:t>Para fomentar una concentración durante el estudio se debe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contar o crear un espacio donde sea idóneo </a:t>
            </a:r>
            <a:r>
              <a:rPr lang="es-MX" sz="1400" dirty="0">
                <a:latin typeface="Candara" panose="020E0502030303020204" pitchFamily="34" charset="0"/>
              </a:rPr>
              <a:t>para el estudiante. </a:t>
            </a:r>
            <a:endParaRPr sz="1800" dirty="0">
              <a:latin typeface="Candara" panose="020E0502030303020204" pitchFamily="34" charset="0"/>
            </a:endParaRPr>
          </a:p>
        </p:txBody>
      </p:sp>
      <p:sp>
        <p:nvSpPr>
          <p:cNvPr id="58" name="Google Shape;1633;p61"/>
          <p:cNvSpPr txBox="1">
            <a:spLocks noGrp="1"/>
          </p:cNvSpPr>
          <p:nvPr>
            <p:ph type="ctrTitle"/>
          </p:nvPr>
        </p:nvSpPr>
        <p:spPr>
          <a:xfrm>
            <a:off x="1116169" y="1007439"/>
            <a:ext cx="2629378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dirty="0"/>
              <a:t>Crea un espacio de estudio</a:t>
            </a:r>
            <a:br>
              <a:rPr lang="es-MX" dirty="0"/>
            </a:br>
            <a:endParaRPr dirty="0"/>
          </a:p>
        </p:txBody>
      </p:sp>
      <p:sp>
        <p:nvSpPr>
          <p:cNvPr id="59" name="Google Shape;1634;p61"/>
          <p:cNvSpPr txBox="1">
            <a:spLocks noGrp="1"/>
          </p:cNvSpPr>
          <p:nvPr>
            <p:ph type="title" idx="2"/>
          </p:nvPr>
        </p:nvSpPr>
        <p:spPr>
          <a:xfrm>
            <a:off x="373772" y="1038053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" name="Rectángulo 59"/>
          <p:cNvSpPr/>
          <p:nvPr/>
        </p:nvSpPr>
        <p:spPr>
          <a:xfrm>
            <a:off x="578340" y="2848027"/>
            <a:ext cx="3167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Clr>
                <a:schemeClr val="dk2"/>
              </a:buClr>
              <a:buSzPts val="1100"/>
            </a:pPr>
            <a:r>
              <a:rPr lang="es-MX" dirty="0">
                <a:latin typeface="Candara" panose="020E0502030303020204" pitchFamily="34" charset="0"/>
              </a:rPr>
              <a:t>Es decir, un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espacio acomodado y preparado </a:t>
            </a:r>
            <a:r>
              <a:rPr lang="es-MX" dirty="0">
                <a:latin typeface="Candara" panose="020E0502030303020204" pitchFamily="34" charset="0"/>
              </a:rPr>
              <a:t>con todos los materiales que necesitarás. 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505239" y="3668657"/>
            <a:ext cx="3535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El propósito es que puedas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realizar correctamente las tareas </a:t>
            </a:r>
            <a:r>
              <a:rPr lang="es-MX" dirty="0">
                <a:latin typeface="Candara" panose="020E0502030303020204" pitchFamily="34" charset="0"/>
              </a:rPr>
              <a:t>y sacar el máximo provecho de las horas invertidas.</a:t>
            </a:r>
          </a:p>
        </p:txBody>
      </p:sp>
      <p:pic>
        <p:nvPicPr>
          <p:cNvPr id="62" name="Picture 4" descr="Free photo children desk interior 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40427" r="2333"/>
          <a:stretch/>
        </p:blipFill>
        <p:spPr bwMode="auto">
          <a:xfrm>
            <a:off x="5016996" y="3405217"/>
            <a:ext cx="2744070" cy="17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4363963" y="13089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Para maximizar tu rendimiento académico, procura que el sitio donde vas a estudiar:</a:t>
            </a:r>
            <a:endParaRPr lang="es-MX" sz="1600" dirty="0"/>
          </a:p>
        </p:txBody>
      </p:sp>
      <p:sp>
        <p:nvSpPr>
          <p:cNvPr id="21" name="Rectángulo 20"/>
          <p:cNvSpPr/>
          <p:nvPr/>
        </p:nvSpPr>
        <p:spPr>
          <a:xfrm>
            <a:off x="4193316" y="1856135"/>
            <a:ext cx="4950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Esté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ordenado y equipado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con mobiliario ergonómico.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193315" y="2138987"/>
            <a:ext cx="474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7050" indent="-285750" fontAlgn="base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Tenga buena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ventilación</a:t>
            </a:r>
            <a:r>
              <a:rPr lang="es-MX" dirty="0">
                <a:latin typeface="Candara" panose="020E0502030303020204" pitchFamily="34" charset="0"/>
              </a:rPr>
              <a:t>, la temperatura correcta y una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iluminación adecuada</a:t>
            </a:r>
            <a:r>
              <a:rPr lang="es-MX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424320" y="2613085"/>
            <a:ext cx="4142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Sea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tranquilo, silencioso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y libre de distracciones.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424320" y="2895337"/>
            <a:ext cx="498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ndara" panose="020E0502030303020204" pitchFamily="34" charset="0"/>
              </a:rPr>
              <a:t>Disponga de todo el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material de estudio</a:t>
            </a:r>
            <a:r>
              <a:rPr lang="es-MX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que vas a necesitar: libros, apuntes, herramientas para escribir,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vector checklist concept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14756" r="9526" b="13738"/>
          <a:stretch/>
        </p:blipFill>
        <p:spPr bwMode="auto">
          <a:xfrm>
            <a:off x="2777373" y="3560498"/>
            <a:ext cx="1782948" cy="15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0" name="Google Shape;1610;p61"/>
          <p:cNvGrpSpPr/>
          <p:nvPr/>
        </p:nvGrpSpPr>
        <p:grpSpPr>
          <a:xfrm rot="474658">
            <a:off x="6076339" y="983766"/>
            <a:ext cx="2115267" cy="762823"/>
            <a:chOff x="4345425" y="2175475"/>
            <a:chExt cx="800750" cy="176025"/>
          </a:xfrm>
        </p:grpSpPr>
        <p:sp>
          <p:nvSpPr>
            <p:cNvPr id="1611" name="Google Shape;1611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61"/>
          <p:cNvGrpSpPr/>
          <p:nvPr/>
        </p:nvGrpSpPr>
        <p:grpSpPr>
          <a:xfrm rot="474658">
            <a:off x="1445427" y="1038826"/>
            <a:ext cx="1557467" cy="585348"/>
            <a:chOff x="4345425" y="2175475"/>
            <a:chExt cx="800750" cy="176025"/>
          </a:xfrm>
        </p:grpSpPr>
        <p:sp>
          <p:nvSpPr>
            <p:cNvPr id="1620" name="Google Shape;1620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2800" dirty="0"/>
              <a:t>Consejos para un adecuado aprovechamiento académico</a:t>
            </a:r>
          </a:p>
        </p:txBody>
      </p:sp>
      <p:sp>
        <p:nvSpPr>
          <p:cNvPr id="1636" name="Google Shape;1636;p61"/>
          <p:cNvSpPr txBox="1">
            <a:spLocks noGrp="1"/>
          </p:cNvSpPr>
          <p:nvPr>
            <p:ph type="title" idx="6"/>
          </p:nvPr>
        </p:nvSpPr>
        <p:spPr>
          <a:xfrm>
            <a:off x="5137287" y="11160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637" name="Google Shape;1637;p61"/>
          <p:cNvSpPr txBox="1">
            <a:spLocks noGrp="1"/>
          </p:cNvSpPr>
          <p:nvPr>
            <p:ph type="ctrTitle" idx="7"/>
          </p:nvPr>
        </p:nvSpPr>
        <p:spPr>
          <a:xfrm>
            <a:off x="5838086" y="1044158"/>
            <a:ext cx="3040099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dirty="0"/>
              <a:t>Planifica y da momentos de descanso</a:t>
            </a:r>
            <a:br>
              <a:rPr lang="es-MX" b="0" dirty="0"/>
            </a:br>
            <a:br>
              <a:rPr lang="es-MX" dirty="0"/>
            </a:br>
            <a:endParaRPr dirty="0"/>
          </a:p>
        </p:txBody>
      </p:sp>
      <p:sp>
        <p:nvSpPr>
          <p:cNvPr id="1644" name="Google Shape;1644;p61"/>
          <p:cNvSpPr txBox="1">
            <a:spLocks noGrp="1"/>
          </p:cNvSpPr>
          <p:nvPr>
            <p:ph type="title" idx="18"/>
          </p:nvPr>
        </p:nvSpPr>
        <p:spPr>
          <a:xfrm>
            <a:off x="414548" y="106797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45" name="Google Shape;1645;p61"/>
          <p:cNvSpPr txBox="1">
            <a:spLocks noGrp="1"/>
          </p:cNvSpPr>
          <p:nvPr>
            <p:ph type="ctrTitle" idx="19"/>
          </p:nvPr>
        </p:nvSpPr>
        <p:spPr>
          <a:xfrm>
            <a:off x="1022059" y="944812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2"/>
              </a:buClr>
              <a:buSzPts val="1100"/>
            </a:pPr>
            <a:r>
              <a:rPr lang="es-MX" dirty="0"/>
              <a:t>Priorizar las asignaciones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ángulo 8"/>
          <p:cNvSpPr/>
          <p:nvPr/>
        </p:nvSpPr>
        <p:spPr>
          <a:xfrm>
            <a:off x="550992" y="1622145"/>
            <a:ext cx="3889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ndara" panose="020E0502030303020204" pitchFamily="34" charset="0"/>
              </a:rPr>
              <a:t>No todas las asignaciones tienen el mismo peso o urgencia, así que debes saber priorizarlas.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0277" y="2088566"/>
            <a:ext cx="3812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b="1" dirty="0">
                <a:latin typeface="Candara" panose="020E0502030303020204" pitchFamily="34" charset="0"/>
              </a:rPr>
              <a:t>Jerarquizar las tareas</a:t>
            </a:r>
            <a:r>
              <a:rPr lang="es-MX" dirty="0">
                <a:latin typeface="Candara" panose="020E0502030303020204" pitchFamily="34" charset="0"/>
              </a:rPr>
              <a:t> te ayudará a organizarte y trabajar de forma ordenada, por lo que saldrá beneficiado tu rendimiento académico.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55530" y="2876330"/>
            <a:ext cx="3494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Haz un listado con todos los trabajos </a:t>
            </a:r>
            <a:r>
              <a:rPr lang="es-MX" dirty="0">
                <a:latin typeface="Candara" panose="020E0502030303020204" pitchFamily="34" charset="0"/>
              </a:rPr>
              <a:t>que tienes que hacer y tendrás un visión general y a que debes dedicarle más o menos tiempo. 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71863" y="3910890"/>
            <a:ext cx="2303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NOTA: </a:t>
            </a:r>
            <a:r>
              <a:rPr lang="es-MX" b="1" dirty="0">
                <a:latin typeface="Candara" panose="020E0502030303020204" pitchFamily="34" charset="0"/>
              </a:rPr>
              <a:t>evita hacer muchas cosas a la vez</a:t>
            </a:r>
            <a:r>
              <a:rPr lang="es-MX" dirty="0">
                <a:latin typeface="Candara" panose="020E0502030303020204" pitchFamily="34" charset="0"/>
              </a:rPr>
              <a:t>, es mejor empezar una tarea y terminarla.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901608" y="1792288"/>
            <a:ext cx="4091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Reposar y destinar tiempo a desconectar también es imprescindible para que el organismo descanse y el cerebro se relaje. 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01608" y="2606391"/>
            <a:ext cx="4191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>
                <a:latin typeface="Candara" panose="020E0502030303020204" pitchFamily="34" charset="0"/>
              </a:rPr>
              <a:t>Tener descansos te permitirá </a:t>
            </a: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recuperar energía y fuerza.</a:t>
            </a:r>
            <a:endParaRPr lang="es-MX" dirty="0">
              <a:solidFill>
                <a:schemeClr val="tx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853761" y="4387943"/>
            <a:ext cx="4187607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s-MX" sz="1300" dirty="0">
                <a:latin typeface="Candara" panose="020E0502030303020204" pitchFamily="34" charset="0"/>
              </a:rPr>
              <a:t>Si aprovechas las pausas, vas a ser más productivo cuando estés estudiando y, del mismo modo, absorberán mucho mejor toda la información que aprendas.</a:t>
            </a:r>
          </a:p>
          <a:p>
            <a:pPr algn="just"/>
            <a:br>
              <a:rPr lang="es-MX" sz="1200" dirty="0">
                <a:latin typeface="Candara" panose="020E0502030303020204" pitchFamily="34" charset="0"/>
              </a:rPr>
            </a:br>
            <a:endParaRPr lang="es-MX" sz="1200" dirty="0">
              <a:latin typeface="Candara" panose="020E0502030303020204" pitchFamily="34" charset="0"/>
            </a:endParaRPr>
          </a:p>
        </p:txBody>
      </p:sp>
      <p:pic>
        <p:nvPicPr>
          <p:cNvPr id="5124" name="Picture 4" descr="Free vector hand drawn flat design retreat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r="21652"/>
          <a:stretch/>
        </p:blipFill>
        <p:spPr bwMode="auto">
          <a:xfrm>
            <a:off x="5951787" y="2909258"/>
            <a:ext cx="1732549" cy="14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ree vector learning concep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" y="2570541"/>
            <a:ext cx="2154223" cy="2154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vector eating healthy food concept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5806" r="5930" b="3329"/>
          <a:stretch/>
        </p:blipFill>
        <p:spPr bwMode="auto">
          <a:xfrm>
            <a:off x="7070651" y="2991793"/>
            <a:ext cx="2073349" cy="21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3" name="Google Shape;1613;p61"/>
          <p:cNvGrpSpPr/>
          <p:nvPr/>
        </p:nvGrpSpPr>
        <p:grpSpPr>
          <a:xfrm rot="474658">
            <a:off x="6663097" y="1124285"/>
            <a:ext cx="1557467" cy="585348"/>
            <a:chOff x="4345425" y="2175475"/>
            <a:chExt cx="800750" cy="176025"/>
          </a:xfrm>
        </p:grpSpPr>
        <p:sp>
          <p:nvSpPr>
            <p:cNvPr id="1614" name="Google Shape;1614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61"/>
          <p:cNvGrpSpPr/>
          <p:nvPr/>
        </p:nvGrpSpPr>
        <p:grpSpPr>
          <a:xfrm rot="474658">
            <a:off x="1546211" y="1181499"/>
            <a:ext cx="1557467" cy="585348"/>
            <a:chOff x="4345425" y="2175475"/>
            <a:chExt cx="800750" cy="176025"/>
          </a:xfrm>
        </p:grpSpPr>
        <p:sp>
          <p:nvSpPr>
            <p:cNvPr id="1623" name="Google Shape;1623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966862" y="423880"/>
            <a:ext cx="6794204" cy="236948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673971" y="9949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dirty="0"/>
              <a:t>Consejos para un adecuado aprovechamiento académico</a:t>
            </a:r>
          </a:p>
        </p:txBody>
      </p:sp>
      <p:sp>
        <p:nvSpPr>
          <p:cNvPr id="1635" name="Google Shape;1635;p61"/>
          <p:cNvSpPr txBox="1">
            <a:spLocks noGrp="1"/>
          </p:cNvSpPr>
          <p:nvPr>
            <p:ph type="title" idx="4"/>
          </p:nvPr>
        </p:nvSpPr>
        <p:spPr>
          <a:xfrm>
            <a:off x="5755391" y="105132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638" name="Google Shape;1638;p61"/>
          <p:cNvSpPr txBox="1">
            <a:spLocks noGrp="1"/>
          </p:cNvSpPr>
          <p:nvPr>
            <p:ph type="ctrTitle" idx="8"/>
          </p:nvPr>
        </p:nvSpPr>
        <p:spPr>
          <a:xfrm>
            <a:off x="6839434" y="1129535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ts val="1100"/>
            </a:pPr>
            <a:r>
              <a:rPr lang="es-MX" dirty="0"/>
              <a:t>Comer bien</a:t>
            </a:r>
            <a:endParaRPr dirty="0"/>
          </a:p>
        </p:txBody>
      </p:sp>
      <p:sp>
        <p:nvSpPr>
          <p:cNvPr id="1642" name="Google Shape;1642;p61"/>
          <p:cNvSpPr txBox="1">
            <a:spLocks noGrp="1"/>
          </p:cNvSpPr>
          <p:nvPr>
            <p:ph type="title" idx="16"/>
          </p:nvPr>
        </p:nvSpPr>
        <p:spPr>
          <a:xfrm>
            <a:off x="375573" y="1129535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46" name="Google Shape;1646;p61"/>
          <p:cNvSpPr txBox="1">
            <a:spLocks noGrp="1"/>
          </p:cNvSpPr>
          <p:nvPr>
            <p:ph type="ctrTitle" idx="20"/>
          </p:nvPr>
        </p:nvSpPr>
        <p:spPr>
          <a:xfrm>
            <a:off x="1306608" y="1173976"/>
            <a:ext cx="24513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/>
              <a:t>Técnicas de estudio</a:t>
            </a:r>
            <a:endParaRPr dirty="0"/>
          </a:p>
        </p:txBody>
      </p:sp>
      <p:grpSp>
        <p:nvGrpSpPr>
          <p:cNvPr id="42" name="Google Shape;1625;p61"/>
          <p:cNvGrpSpPr/>
          <p:nvPr/>
        </p:nvGrpSpPr>
        <p:grpSpPr>
          <a:xfrm>
            <a:off x="3242929" y="949289"/>
            <a:ext cx="2719345" cy="159051"/>
            <a:chOff x="4345425" y="2175475"/>
            <a:chExt cx="800750" cy="176025"/>
          </a:xfrm>
        </p:grpSpPr>
        <p:sp>
          <p:nvSpPr>
            <p:cNvPr id="43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480808" y="1581907"/>
            <a:ext cx="3883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ndara" panose="020E0502030303020204" pitchFamily="34" charset="0"/>
              </a:rPr>
              <a:t>Facilitan la concentración, analizar y comprender los elementos del texto.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78355" y="2105127"/>
            <a:ext cx="3288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Redactar uno mismo los conceptos es una buena opción. 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679944" y="2635199"/>
            <a:ext cx="3294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La información se absorbe mucho mejor cuando se extraen </a:t>
            </a:r>
            <a:r>
              <a:rPr lang="es-MX" b="1" dirty="0">
                <a:latin typeface="Candara" panose="020E0502030303020204" pitchFamily="34" charset="0"/>
              </a:rPr>
              <a:t>apuntes y anotaciones de un libro</a:t>
            </a:r>
            <a:r>
              <a:rPr lang="es-MX" dirty="0">
                <a:latin typeface="Candara" panose="020E0502030303020204" pitchFamily="34" charset="0"/>
              </a:rPr>
              <a:t> de texto. 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983149" y="3383968"/>
            <a:ext cx="30163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Aquello que escribes por ti mismo y comprendes es más </a:t>
            </a:r>
            <a:r>
              <a:rPr lang="es-MX" b="1" dirty="0">
                <a:latin typeface="Candara" panose="020E0502030303020204" pitchFamily="34" charset="0"/>
              </a:rPr>
              <a:t>fácil de recordar</a:t>
            </a:r>
            <a:r>
              <a:rPr lang="es-MX" dirty="0">
                <a:latin typeface="Candara" panose="020E0502030303020204" pitchFamily="34" charset="0"/>
              </a:rPr>
              <a:t> y, por tanto, de aprender.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306609" y="4397230"/>
            <a:ext cx="369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s-MX" dirty="0">
                <a:latin typeface="Candara" panose="020E0502030303020204" pitchFamily="34" charset="0"/>
              </a:rPr>
              <a:t>Identifica que tipo de estrategias te pueden ser más útiles para mejorar tu aprendizaje. 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260130" y="1569092"/>
            <a:ext cx="3551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ndara" panose="020E0502030303020204" pitchFamily="34" charset="0"/>
              </a:rPr>
              <a:t>Entre más saludable y equilibrada sea la alimentación, mejor rendirás, tiene </a:t>
            </a:r>
            <a:r>
              <a:rPr lang="es-MX" b="1" dirty="0">
                <a:latin typeface="Candara" panose="020E0502030303020204" pitchFamily="34" charset="0"/>
              </a:rPr>
              <a:t>influencia directa en la memoria y concentración.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923028" y="2628347"/>
            <a:ext cx="3912287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500"/>
              </a:spcAft>
            </a:pPr>
            <a:r>
              <a:rPr lang="es-MX" b="1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Comer equilibrado</a:t>
            </a:r>
            <a:r>
              <a:rPr lang="es-MX" dirty="0">
                <a:latin typeface="Candara" panose="020E0502030303020204" pitchFamily="34" charset="0"/>
              </a:rPr>
              <a:t> va a dar la energía que necesitas para superar el día.</a:t>
            </a:r>
          </a:p>
          <a:p>
            <a:pPr algn="r"/>
            <a:br>
              <a:rPr lang="es-MX" dirty="0">
                <a:latin typeface="Candara" panose="020E0502030303020204" pitchFamily="34" charset="0"/>
              </a:rPr>
            </a:br>
            <a:endParaRPr lang="es-MX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32900" y="1026652"/>
            <a:ext cx="8402756" cy="2777100"/>
          </a:xfrm>
        </p:spPr>
        <p:txBody>
          <a:bodyPr/>
          <a:lstStyle/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Montero, E., Villalobos, J. y Valverde, A. (2007). Factores institucionales, pedagógicos, psicosociales y sociodemográficos asociados al rendimiento académico en la Universidad de Costa Rica: Un análisis multinivel. </a:t>
            </a:r>
            <a:r>
              <a:rPr lang="es-MX" sz="1400" i="1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RELIEVE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13, n. 2, p. 215-234.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www.uv.es/RELIEVE/v13n2/RELIEVEv13n2_5.htm</a:t>
            </a:r>
            <a:endParaRPr lang="es-MX" sz="1400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endParaRPr lang="es-MX" sz="1400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académico: </a:t>
            </a:r>
            <a:r>
              <a:rPr lang="es-MX" sz="1400" dirty="0" err="1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tips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ser productivo estudiando (2022, 23 de mayo). Formación VEIGLER.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https://veiglerformacion.com/mejorar-rendimiento-academico</a:t>
            </a:r>
            <a:r>
              <a:rPr lang="es-MX" sz="1400" u="sng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es-MX" sz="1400" u="sng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endParaRPr lang="es-MX" sz="1400" b="1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cs typeface="Calibri" panose="020F0502020204030204" pitchFamily="34" charset="0"/>
              </a:rPr>
              <a:t>ITSON (2023) </a:t>
            </a:r>
            <a:r>
              <a:rPr lang="es-MX" sz="1400" i="1" dirty="0">
                <a:latin typeface="Candara" panose="020E0502030303020204" pitchFamily="34" charset="0"/>
                <a:cs typeface="Calibri" panose="020F0502020204030204" pitchFamily="34" charset="0"/>
              </a:rPr>
              <a:t>Oferta Académica</a:t>
            </a:r>
            <a:r>
              <a:rPr lang="es-MX" sz="1400" dirty="0">
                <a:latin typeface="Candara" panose="020E0502030303020204" pitchFamily="34" charset="0"/>
                <a:cs typeface="Calibri" panose="020F0502020204030204" pitchFamily="34" charset="0"/>
              </a:rPr>
              <a:t>. Instituto Tecnológico de Sonora. 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https://itson.mx/oferta/Paginas/ofertaacademica.aspx el 11 de diciembre de 2023.</a:t>
            </a:r>
          </a:p>
          <a:p>
            <a:pPr marL="127000" indent="0">
              <a:buNone/>
            </a:pPr>
            <a:endParaRPr lang="es-MX" sz="1400" b="1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Psi. </a:t>
            </a:r>
            <a:r>
              <a:rPr lang="es-MX" sz="1400" dirty="0" err="1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Janie</a:t>
            </a: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González (8 de diciembre de 2018). </a:t>
            </a:r>
            <a:r>
              <a:rPr lang="es-MX" sz="1400" i="1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que influyen en el rendimiento académico. </a:t>
            </a:r>
          </a:p>
          <a:p>
            <a:pPr marL="127000" indent="0">
              <a:buNone/>
            </a:pPr>
            <a:r>
              <a:rPr lang="es-MX" sz="1400" dirty="0"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https://www.youtube.com/watch?v=YgMoBhilJmI </a:t>
            </a:r>
          </a:p>
          <a:p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78196" y="348614"/>
            <a:ext cx="5446884" cy="1037100"/>
          </a:xfrm>
        </p:spPr>
        <p:txBody>
          <a:bodyPr/>
          <a:lstStyle/>
          <a:p>
            <a:r>
              <a:rPr lang="es-MX" dirty="0"/>
              <a:t>Información de interés:</a:t>
            </a:r>
          </a:p>
        </p:txBody>
      </p:sp>
    </p:spTree>
    <p:extLst>
      <p:ext uri="{BB962C8B-B14F-4D97-AF65-F5344CB8AC3E}">
        <p14:creationId xmlns:p14="http://schemas.microsoft.com/office/powerpoint/2010/main" val="102769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732;p64"/>
          <p:cNvGrpSpPr/>
          <p:nvPr/>
        </p:nvGrpSpPr>
        <p:grpSpPr>
          <a:xfrm rot="474737">
            <a:off x="6324405" y="2725517"/>
            <a:ext cx="2049331" cy="585348"/>
            <a:chOff x="4345425" y="2175475"/>
            <a:chExt cx="800750" cy="176025"/>
          </a:xfrm>
        </p:grpSpPr>
        <p:sp>
          <p:nvSpPr>
            <p:cNvPr id="1733" name="Google Shape;1733;p6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4"/>
          <p:cNvSpPr txBox="1">
            <a:spLocks noGrp="1"/>
          </p:cNvSpPr>
          <p:nvPr>
            <p:ph type="ctrTitle"/>
          </p:nvPr>
        </p:nvSpPr>
        <p:spPr>
          <a:xfrm>
            <a:off x="5623420" y="285974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1800" dirty="0"/>
              <a:t>Michael </a:t>
            </a:r>
            <a:r>
              <a:rPr lang="es-MX" sz="1800" dirty="0" err="1"/>
              <a:t>Jordan</a:t>
            </a:r>
            <a:r>
              <a:rPr lang="es-MX" sz="1800" dirty="0"/>
              <a:t>.</a:t>
            </a:r>
            <a:endParaRPr lang="es-MX" sz="2000" dirty="0"/>
          </a:p>
        </p:txBody>
      </p:sp>
      <p:sp>
        <p:nvSpPr>
          <p:cNvPr id="1736" name="Google Shape;1736;p64"/>
          <p:cNvSpPr txBox="1">
            <a:spLocks noGrp="1"/>
          </p:cNvSpPr>
          <p:nvPr>
            <p:ph type="subTitle" idx="1"/>
          </p:nvPr>
        </p:nvSpPr>
        <p:spPr>
          <a:xfrm>
            <a:off x="4099048" y="1766319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“He fallado una y otra vez a lo largo de mi vida. Es por eso por lo que he tenido éxito”</a:t>
            </a:r>
            <a:endParaRPr lang="es-MX" b="1" dirty="0">
              <a:effectLst/>
              <a:latin typeface="Candara" panose="020E0502030303020204" pitchFamily="34" charset="0"/>
            </a:endParaRPr>
          </a:p>
        </p:txBody>
      </p:sp>
      <p:grpSp>
        <p:nvGrpSpPr>
          <p:cNvPr id="1737" name="Google Shape;1737;p64"/>
          <p:cNvGrpSpPr/>
          <p:nvPr/>
        </p:nvGrpSpPr>
        <p:grpSpPr>
          <a:xfrm rot="-546322">
            <a:off x="934239" y="1746964"/>
            <a:ext cx="2817315" cy="2469552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4"/>
          <p:cNvSpPr txBox="1"/>
          <p:nvPr/>
        </p:nvSpPr>
        <p:spPr>
          <a:xfrm rot="-545911">
            <a:off x="1134211" y="2123866"/>
            <a:ext cx="2335675" cy="12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b="1" dirty="0">
                <a:latin typeface="Candara" panose="020E0502030303020204" pitchFamily="34" charset="0"/>
              </a:rPr>
              <a:t>“La motivación es lo que te pone en marcha, el hábito es lo que hace que sigas”</a:t>
            </a:r>
          </a:p>
        </p:txBody>
      </p:sp>
      <p:sp>
        <p:nvSpPr>
          <p:cNvPr id="1747" name="Google Shape;1747;p64"/>
          <p:cNvSpPr/>
          <p:nvPr/>
        </p:nvSpPr>
        <p:spPr>
          <a:xfrm>
            <a:off x="3458333" y="1337408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4630272" y="4047603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735;p64"/>
          <p:cNvSpPr txBox="1">
            <a:spLocks/>
          </p:cNvSpPr>
          <p:nvPr/>
        </p:nvSpPr>
        <p:spPr>
          <a:xfrm rot="20968365">
            <a:off x="2232423" y="3306515"/>
            <a:ext cx="113824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MX" sz="1800" dirty="0" err="1"/>
              <a:t>Jim</a:t>
            </a:r>
            <a:r>
              <a:rPr lang="es-MX" sz="1800" dirty="0"/>
              <a:t> </a:t>
            </a:r>
            <a:r>
              <a:rPr lang="es-MX" sz="1800" dirty="0" err="1"/>
              <a:t>Ryun</a:t>
            </a:r>
            <a:r>
              <a:rPr lang="es-MX" sz="1800" dirty="0"/>
              <a:t>.</a:t>
            </a:r>
            <a:br>
              <a:rPr lang="es-MX" sz="1800" dirty="0"/>
            </a:br>
            <a:endParaRPr lang="es-MX" sz="1800" dirty="0"/>
          </a:p>
        </p:txBody>
      </p:sp>
      <p:pic>
        <p:nvPicPr>
          <p:cNvPr id="8194" name="Picture 2" descr="Free vector a b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7802" r="5884" b="7854"/>
          <a:stretch/>
        </p:blipFill>
        <p:spPr bwMode="auto">
          <a:xfrm>
            <a:off x="5133940" y="2504237"/>
            <a:ext cx="984341" cy="9540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1666;p68"/>
          <p:cNvSpPr txBox="1">
            <a:spLocks/>
          </p:cNvSpPr>
          <p:nvPr/>
        </p:nvSpPr>
        <p:spPr>
          <a:xfrm>
            <a:off x="5192279" y="4200980"/>
            <a:ext cx="4224306" cy="116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sz="6000" dirty="0"/>
              <a:t>¡Gracias!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fc6272121_0_0"/>
          <p:cNvSpPr txBox="1">
            <a:spLocks noGrp="1"/>
          </p:cNvSpPr>
          <p:nvPr>
            <p:ph type="ctrTitle"/>
          </p:nvPr>
        </p:nvSpPr>
        <p:spPr>
          <a:xfrm>
            <a:off x="2351850" y="1608850"/>
            <a:ext cx="4440300" cy="149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3600" dirty="0">
                <a:latin typeface="Lexend"/>
                <a:ea typeface="Lexend"/>
                <a:cs typeface="Lexend"/>
                <a:sym typeface="Lexend"/>
              </a:rPr>
              <a:t>Mi situación académica</a:t>
            </a:r>
            <a:endParaRPr sz="36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4" name="Google Shape;644;g25fc6272121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Curso 2 de Tutorías – Sesión 2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34C9E5-6880-4A9D-8189-5659299F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08" y="4092639"/>
            <a:ext cx="1918183" cy="884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59"/>
          <p:cNvGrpSpPr/>
          <p:nvPr/>
        </p:nvGrpSpPr>
        <p:grpSpPr>
          <a:xfrm>
            <a:off x="699619" y="910975"/>
            <a:ext cx="4356480" cy="176025"/>
            <a:chOff x="4345425" y="2175475"/>
            <a:chExt cx="800750" cy="176025"/>
          </a:xfrm>
        </p:grpSpPr>
        <p:sp>
          <p:nvSpPr>
            <p:cNvPr id="1541" name="Google Shape;1541;p5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Orden del día:</a:t>
            </a:r>
            <a:endParaRPr dirty="0"/>
          </a:p>
        </p:txBody>
      </p:sp>
      <p:sp>
        <p:nvSpPr>
          <p:cNvPr id="1544" name="Google Shape;1544;p59"/>
          <p:cNvSpPr txBox="1">
            <a:spLocks noGrp="1"/>
          </p:cNvSpPr>
          <p:nvPr>
            <p:ph type="body" idx="1"/>
          </p:nvPr>
        </p:nvSpPr>
        <p:spPr>
          <a:xfrm>
            <a:off x="720000" y="1474158"/>
            <a:ext cx="7704000" cy="1393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s-MX" sz="2000" b="1" i="1" dirty="0">
                <a:latin typeface="Candara" panose="020E0502030303020204" pitchFamily="34" charset="0"/>
              </a:rPr>
              <a:t>Rendimiento académico</a:t>
            </a:r>
            <a:br>
              <a:rPr lang="es-MX" sz="2000" b="1" i="1" dirty="0">
                <a:latin typeface="Candara" panose="020E0502030303020204" pitchFamily="34" charset="0"/>
              </a:rPr>
            </a:br>
            <a:r>
              <a:rPr lang="es-MX" sz="2000" i="1" dirty="0">
                <a:latin typeface="Candara" panose="020E0502030303020204" pitchFamily="34" charset="0"/>
              </a:rPr>
              <a:t>- Autoanálisis del estudiante, situación académica.</a:t>
            </a:r>
            <a:br>
              <a:rPr lang="es-MX" sz="2000" i="1" dirty="0">
                <a:latin typeface="Candara" panose="020E0502030303020204" pitchFamily="34" charset="0"/>
              </a:rPr>
            </a:br>
            <a:r>
              <a:rPr lang="es-MX" sz="2000" i="1" dirty="0">
                <a:latin typeface="Candara" panose="020E0502030303020204" pitchFamily="34" charset="0"/>
              </a:rPr>
              <a:t>- Metas para el segundo semestre.</a:t>
            </a:r>
            <a:endParaRPr lang="es-MX" sz="2000" dirty="0">
              <a:latin typeface="Candara" panose="020E0502030303020204" pitchFamily="34" charset="0"/>
            </a:endParaRPr>
          </a:p>
          <a:p>
            <a:endParaRPr b="1" dirty="0"/>
          </a:p>
        </p:txBody>
      </p:sp>
      <p:grpSp>
        <p:nvGrpSpPr>
          <p:cNvPr id="1545" name="Google Shape;1545;p59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1546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online certification with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5973" r="13450" b="7318"/>
          <a:stretch/>
        </p:blipFill>
        <p:spPr bwMode="auto">
          <a:xfrm>
            <a:off x="4130145" y="2682244"/>
            <a:ext cx="1924673" cy="23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9" name="Google Shape;1569;p60"/>
          <p:cNvGrpSpPr/>
          <p:nvPr/>
        </p:nvGrpSpPr>
        <p:grpSpPr>
          <a:xfrm rot="474658">
            <a:off x="2413347" y="2994141"/>
            <a:ext cx="1074193" cy="585348"/>
            <a:chOff x="4345425" y="2175475"/>
            <a:chExt cx="800750" cy="176025"/>
          </a:xfrm>
        </p:grpSpPr>
        <p:sp>
          <p:nvSpPr>
            <p:cNvPr id="1570" name="Google Shape;1570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1" name="Google Shape;1581;p60"/>
          <p:cNvSpPr txBox="1">
            <a:spLocks noGrp="1"/>
          </p:cNvSpPr>
          <p:nvPr>
            <p:ph type="title"/>
          </p:nvPr>
        </p:nvSpPr>
        <p:spPr>
          <a:xfrm>
            <a:off x="326093" y="51881"/>
            <a:ext cx="4104167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Rendimiento académico</a:t>
            </a:r>
            <a:endParaRPr dirty="0"/>
          </a:p>
        </p:txBody>
      </p:sp>
      <p:sp>
        <p:nvSpPr>
          <p:cNvPr id="1582" name="Google Shape;1582;p60"/>
          <p:cNvSpPr txBox="1">
            <a:spLocks noGrp="1"/>
          </p:cNvSpPr>
          <p:nvPr>
            <p:ph type="subTitle" idx="5"/>
          </p:nvPr>
        </p:nvSpPr>
        <p:spPr>
          <a:xfrm>
            <a:off x="274688" y="819116"/>
            <a:ext cx="3657930" cy="11497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“Concepto complejo en sí mismo, se puede definir como el valor atribuido a los resultados de aprendizaje de los estudiantes universitarios en un área temática determinada comparado con el nivel de conocimientos esperado en sus pares” (Montero, et al., 2007).</a:t>
            </a:r>
          </a:p>
          <a:p>
            <a:pPr marL="127000" indent="0" algn="just"/>
            <a:br>
              <a:rPr lang="es-MX" sz="1400" dirty="0">
                <a:latin typeface="Candara" panose="020E0502030303020204" pitchFamily="34" charset="0"/>
              </a:rPr>
            </a:br>
            <a:endParaRPr sz="1400" dirty="0">
              <a:latin typeface="Candara" panose="020E0502030303020204" pitchFamily="34" charset="0"/>
            </a:endParaRPr>
          </a:p>
        </p:txBody>
      </p:sp>
      <p:grpSp>
        <p:nvGrpSpPr>
          <p:cNvPr id="1590" name="Google Shape;1590;p60"/>
          <p:cNvGrpSpPr/>
          <p:nvPr/>
        </p:nvGrpSpPr>
        <p:grpSpPr>
          <a:xfrm>
            <a:off x="769574" y="452729"/>
            <a:ext cx="2960453" cy="176025"/>
            <a:chOff x="4345425" y="2175475"/>
            <a:chExt cx="800750" cy="176025"/>
          </a:xfrm>
        </p:grpSpPr>
        <p:sp>
          <p:nvSpPr>
            <p:cNvPr id="1591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582;p60"/>
          <p:cNvSpPr txBox="1">
            <a:spLocks/>
          </p:cNvSpPr>
          <p:nvPr/>
        </p:nvSpPr>
        <p:spPr>
          <a:xfrm>
            <a:off x="373106" y="3114716"/>
            <a:ext cx="3461093" cy="138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just"/>
            <a:r>
              <a:rPr lang="es-MX" dirty="0">
                <a:latin typeface="Candara" panose="020E0502030303020204" pitchFamily="34" charset="0"/>
              </a:rPr>
              <a:t>El rendimiento es un </a:t>
            </a:r>
            <a:r>
              <a:rPr lang="es-MX" b="1" dirty="0">
                <a:latin typeface="Candara" panose="020E0502030303020204" pitchFamily="34" charset="0"/>
              </a:rPr>
              <a:t>indicador</a:t>
            </a:r>
            <a:r>
              <a:rPr lang="es-MX" dirty="0">
                <a:latin typeface="Candara" panose="020E0502030303020204" pitchFamily="34" charset="0"/>
              </a:rPr>
              <a:t> que refleja el progreso o el grado en que un estudiante demuestra su avance en la adquisición de conceptos y conocimientos. </a:t>
            </a:r>
          </a:p>
        </p:txBody>
      </p:sp>
      <p:grpSp>
        <p:nvGrpSpPr>
          <p:cNvPr id="45" name="Google Shape;1656;p62"/>
          <p:cNvGrpSpPr/>
          <p:nvPr/>
        </p:nvGrpSpPr>
        <p:grpSpPr>
          <a:xfrm rot="807122">
            <a:off x="6456240" y="671108"/>
            <a:ext cx="2612402" cy="2641050"/>
            <a:chOff x="1857000" y="3245400"/>
            <a:chExt cx="1233825" cy="1186575"/>
          </a:xfrm>
        </p:grpSpPr>
        <p:sp>
          <p:nvSpPr>
            <p:cNvPr id="46" name="Google Shape;1657;p6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8;p6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9;p62"/>
            <p:cNvSpPr/>
            <p:nvPr/>
          </p:nvSpPr>
          <p:spPr>
            <a:xfrm>
              <a:off x="1867600" y="3249927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60;p6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61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62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ángulo 8"/>
          <p:cNvSpPr/>
          <p:nvPr/>
        </p:nvSpPr>
        <p:spPr>
          <a:xfrm rot="1008845">
            <a:off x="6669791" y="1177515"/>
            <a:ext cx="21579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dirty="0">
                <a:solidFill>
                  <a:schemeClr val="bg2"/>
                </a:solidFill>
                <a:latin typeface="Candara" panose="020E0502030303020204" pitchFamily="34" charset="0"/>
              </a:rPr>
              <a:t>Un estudiante con buen rendimiento académico es aquel que obtiene calificaciones positivas en los exámenes que debe rendir a lo largo de un ciclo.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nerd concept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-2006" b="10528"/>
          <a:stretch/>
        </p:blipFill>
        <p:spPr bwMode="auto">
          <a:xfrm>
            <a:off x="6302443" y="2016609"/>
            <a:ext cx="2803396" cy="27371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9" name="Google Shape;1849;p66"/>
          <p:cNvGrpSpPr/>
          <p:nvPr/>
        </p:nvGrpSpPr>
        <p:grpSpPr>
          <a:xfrm>
            <a:off x="2924615" y="3275376"/>
            <a:ext cx="3377828" cy="792325"/>
            <a:chOff x="4319250" y="3137000"/>
            <a:chExt cx="885825" cy="524125"/>
          </a:xfrm>
        </p:grpSpPr>
        <p:sp>
          <p:nvSpPr>
            <p:cNvPr id="1850" name="Google Shape;1850;p66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6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6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6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6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6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6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6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6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1" name="Google Shape;1861;p66"/>
          <p:cNvSpPr txBox="1">
            <a:spLocks noGrp="1"/>
          </p:cNvSpPr>
          <p:nvPr>
            <p:ph type="title"/>
          </p:nvPr>
        </p:nvSpPr>
        <p:spPr>
          <a:xfrm>
            <a:off x="1941563" y="832567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Rendimiento académico</a:t>
            </a:r>
            <a:endParaRPr dirty="0"/>
          </a:p>
        </p:txBody>
      </p:sp>
      <p:sp>
        <p:nvSpPr>
          <p:cNvPr id="1863" name="Google Shape;1863;p66"/>
          <p:cNvSpPr txBox="1">
            <a:spLocks noGrp="1"/>
          </p:cNvSpPr>
          <p:nvPr>
            <p:ph type="subTitle" idx="1"/>
          </p:nvPr>
        </p:nvSpPr>
        <p:spPr>
          <a:xfrm>
            <a:off x="3117276" y="3303095"/>
            <a:ext cx="2909700" cy="470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b="1" dirty="0">
                <a:latin typeface="Candara" panose="020E0502030303020204" pitchFamily="34" charset="0"/>
              </a:rPr>
              <a:t>Da clic al video</a:t>
            </a:r>
            <a:endParaRPr b="1" dirty="0">
              <a:latin typeface="Candara" panose="020E0502030303020204" pitchFamily="34" charset="0"/>
            </a:endParaRPr>
          </a:p>
        </p:txBody>
      </p:sp>
      <p:grpSp>
        <p:nvGrpSpPr>
          <p:cNvPr id="1867" name="Google Shape;1867;p66"/>
          <p:cNvGrpSpPr/>
          <p:nvPr/>
        </p:nvGrpSpPr>
        <p:grpSpPr>
          <a:xfrm>
            <a:off x="2247995" y="1601188"/>
            <a:ext cx="4693836" cy="176025"/>
            <a:chOff x="4345425" y="2175475"/>
            <a:chExt cx="800750" cy="176025"/>
          </a:xfrm>
        </p:grpSpPr>
        <p:sp>
          <p:nvSpPr>
            <p:cNvPr id="1868" name="Google Shape;1868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66"/>
          <p:cNvGrpSpPr/>
          <p:nvPr/>
        </p:nvGrpSpPr>
        <p:grpSpPr>
          <a:xfrm>
            <a:off x="3046863" y="2482591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4339104" flipH="1">
            <a:off x="3020437" y="3502074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>
            <a:off x="4023049" y="3830792"/>
            <a:ext cx="988108" cy="562829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>
              <a:hlinkClick r:id="rId4"/>
            </p:cNvPr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139915" y="4432501"/>
            <a:ext cx="30483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>
                <a:solidFill>
                  <a:srgbClr val="0F0F0F"/>
                </a:solidFill>
                <a:latin typeface="Candara" panose="020E0502030303020204" pitchFamily="34" charset="0"/>
              </a:rPr>
              <a:t>FACTORES QUE INFLUYEN EN EL RENDIMIENTO ACADÉMICO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67"/>
          <p:cNvGrpSpPr/>
          <p:nvPr/>
        </p:nvGrpSpPr>
        <p:grpSpPr>
          <a:xfrm>
            <a:off x="5022757" y="-116515"/>
            <a:ext cx="1456473" cy="1079750"/>
            <a:chOff x="4319250" y="3137000"/>
            <a:chExt cx="885825" cy="524125"/>
          </a:xfrm>
        </p:grpSpPr>
        <p:sp>
          <p:nvSpPr>
            <p:cNvPr id="1913" name="Google Shape;1913;p67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67"/>
          <p:cNvSpPr txBox="1">
            <a:spLocks noGrp="1"/>
          </p:cNvSpPr>
          <p:nvPr>
            <p:ph type="title"/>
          </p:nvPr>
        </p:nvSpPr>
        <p:spPr>
          <a:xfrm>
            <a:off x="123520" y="0"/>
            <a:ext cx="53067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1926" name="Google Shape;1926;p67"/>
          <p:cNvSpPr txBox="1">
            <a:spLocks noGrp="1"/>
          </p:cNvSpPr>
          <p:nvPr>
            <p:ph type="title" idx="2"/>
          </p:nvPr>
        </p:nvSpPr>
        <p:spPr>
          <a:xfrm>
            <a:off x="5022749" y="-40312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927" name="Google Shape;1927;p67"/>
          <p:cNvGrpSpPr/>
          <p:nvPr/>
        </p:nvGrpSpPr>
        <p:grpSpPr>
          <a:xfrm>
            <a:off x="2093190" y="756138"/>
            <a:ext cx="4693836" cy="176025"/>
            <a:chOff x="4345425" y="2175475"/>
            <a:chExt cx="800750" cy="176025"/>
          </a:xfrm>
        </p:grpSpPr>
        <p:sp>
          <p:nvSpPr>
            <p:cNvPr id="1928" name="Google Shape;1928;p6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1159156" y="1058263"/>
            <a:ext cx="6953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El estudiante deberá tener el </a:t>
            </a:r>
            <a:r>
              <a:rPr lang="es-MX" b="1" dirty="0">
                <a:latin typeface="Candara" panose="020E0502030303020204" pitchFamily="34" charset="0"/>
              </a:rPr>
              <a:t>plan de estudios de su carrera</a:t>
            </a:r>
            <a:r>
              <a:rPr lang="es-MX" dirty="0">
                <a:latin typeface="Candara" panose="020E0502030303020204" pitchFamily="34" charset="0"/>
              </a:rPr>
              <a:t> de manera que </a:t>
            </a:r>
            <a:r>
              <a:rPr lang="es-MX" b="1" dirty="0">
                <a:latin typeface="Candara" panose="020E0502030303020204" pitchFamily="34" charset="0"/>
              </a:rPr>
              <a:t>pondrá la calificación de las materias cursadas en el semestre anterior</a:t>
            </a:r>
            <a:r>
              <a:rPr lang="es-MX" dirty="0">
                <a:latin typeface="Candara" panose="020E0502030303020204" pitchFamily="34" charset="0"/>
              </a:rPr>
              <a:t>, para analizar los factores que influyeron a su </a:t>
            </a:r>
            <a:r>
              <a:rPr lang="es-MX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reprobación</a:t>
            </a:r>
            <a:r>
              <a:rPr lang="es-MX" dirty="0">
                <a:latin typeface="Candara" panose="020E0502030303020204" pitchFamily="34" charset="0"/>
              </a:rPr>
              <a:t> en alguna (s) materia(s) que cursó en el </a:t>
            </a:r>
            <a:r>
              <a:rPr lang="es-MX" u="sng" dirty="0">
                <a:solidFill>
                  <a:schemeClr val="tx1">
                    <a:lumMod val="75000"/>
                  </a:schemeClr>
                </a:solidFill>
                <a:latin typeface="Candara" panose="020E0502030303020204" pitchFamily="34" charset="0"/>
              </a:rPr>
              <a:t>primer semestre </a:t>
            </a:r>
            <a:r>
              <a:rPr lang="es-MX" dirty="0">
                <a:latin typeface="Candara" panose="020E0502030303020204" pitchFamily="34" charset="0"/>
              </a:rPr>
              <a:t>(en caso de haber reprobado), asimismo identificará las acciones y conductas que le pueden ayudar a mejorar su aprendizaje y calificaciones.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0335" y="2322842"/>
            <a:ext cx="582664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Además de identificar en su plan de estudios la cantidad de:</a:t>
            </a:r>
            <a:endParaRPr lang="es-MX" dirty="0">
              <a:latin typeface="Candara" panose="020E0502030303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a) Materias inscritas</a:t>
            </a:r>
            <a:endParaRPr lang="es-MX" dirty="0">
              <a:latin typeface="Candara" panose="020E0502030303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b) Materias no inscritas o reprobadas en el primer semestre</a:t>
            </a:r>
            <a:endParaRPr lang="es-MX" dirty="0">
              <a:latin typeface="Candara" panose="020E0502030303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s-MX" i="1" dirty="0">
                <a:latin typeface="Candara" panose="020E0502030303020204" pitchFamily="34" charset="0"/>
              </a:rPr>
              <a:t>*Considerar el avance en las materias de inglés y el estatus que tendría al llegar al 4to semestre para Inglés B1.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32629" y="39262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Página para consultar el plan de estudios ITSON: </a:t>
            </a:r>
            <a:r>
              <a:rPr lang="es-MX" u="sng" dirty="0">
                <a:latin typeface="Candara" panose="020E0502030303020204" pitchFamily="34" charset="0"/>
                <a:hlinkClick r:id="rId3"/>
              </a:rPr>
              <a:t>https://itson.mx/oferta/Paginas/ofertaacademica.aspx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98291" y="46781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200" dirty="0">
                <a:latin typeface="Candara" panose="020E0502030303020204" pitchFamily="34" charset="0"/>
                <a:hlinkClick r:id="rId4" action="ppaction://hlinksldjump"/>
              </a:rPr>
              <a:t>Pasos para descargar plan de estudios…</a:t>
            </a:r>
            <a:endParaRPr lang="es-MX" sz="1200" dirty="0">
              <a:latin typeface="Candara" panose="020E0502030303020204" pitchFamily="34" charset="0"/>
            </a:endParaRPr>
          </a:p>
          <a:p>
            <a:br>
              <a:rPr lang="es-MX" sz="1200" dirty="0">
                <a:latin typeface="Candara" panose="020E0502030303020204" pitchFamily="34" charset="0"/>
              </a:rPr>
            </a:br>
            <a:endParaRPr lang="es-MX" sz="12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62"/>
          <p:cNvGrpSpPr/>
          <p:nvPr/>
        </p:nvGrpSpPr>
        <p:grpSpPr>
          <a:xfrm rot="994326">
            <a:off x="5613183" y="100538"/>
            <a:ext cx="1144723" cy="1961055"/>
            <a:chOff x="2946668" y="3613769"/>
            <a:chExt cx="640047" cy="1096481"/>
          </a:xfrm>
        </p:grpSpPr>
        <p:sp>
          <p:nvSpPr>
            <p:cNvPr id="1664" name="Google Shape;1664;p6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412422" y="176556"/>
            <a:ext cx="3978258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dirty="0"/>
              <a:t>Pasos para descargar el plan de estudios, según mi carrera</a:t>
            </a:r>
            <a:endParaRPr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904273" y="831613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5686417">
            <a:off x="257233" y="903515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92051" y="11090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Ingresar a oferta académica: </a:t>
            </a:r>
            <a:r>
              <a:rPr lang="es-MX" u="sng" dirty="0">
                <a:latin typeface="Candara" panose="020E0502030303020204" pitchFamily="34" charset="0"/>
                <a:hlinkClick r:id="rId3"/>
              </a:rPr>
              <a:t>https://itson.mx/oferta/Paginas/ofertaacademica.aspx</a:t>
            </a:r>
            <a:endParaRPr lang="es-MX" dirty="0"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386"/>
          <a:stretch/>
        </p:blipFill>
        <p:spPr>
          <a:xfrm>
            <a:off x="676274" y="1677911"/>
            <a:ext cx="4964145" cy="3230973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5103631" y="20743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Candara" panose="020E0502030303020204" pitchFamily="34" charset="0"/>
              </a:rPr>
              <a:t>Paso 1: filtrar por campus al que perteneces.</a:t>
            </a:r>
            <a:endParaRPr lang="es-MX" dirty="0">
              <a:latin typeface="Candara" panose="020E0502030303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634489" y="2357252"/>
            <a:ext cx="350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2: elegir la carrera en la que estoy inscrito (a).</a:t>
            </a:r>
            <a:endParaRPr lang="es-MX" dirty="0">
              <a:latin typeface="Candara" panose="020E0502030303020204" pitchFamily="34" charset="0"/>
            </a:endParaRPr>
          </a:p>
        </p:txBody>
      </p:sp>
      <p:cxnSp>
        <p:nvCxnSpPr>
          <p:cNvPr id="6" name="Conector recto de flecha 5"/>
          <p:cNvCxnSpPr>
            <a:stCxn id="48" idx="1"/>
          </p:cNvCxnSpPr>
          <p:nvPr/>
        </p:nvCxnSpPr>
        <p:spPr>
          <a:xfrm flipH="1">
            <a:off x="2093495" y="2618862"/>
            <a:ext cx="3540994" cy="182079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2827421" y="2149631"/>
            <a:ext cx="2669257" cy="83420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1;p62"/>
          <p:cNvSpPr txBox="1">
            <a:spLocks/>
          </p:cNvSpPr>
          <p:nvPr/>
        </p:nvSpPr>
        <p:spPr>
          <a:xfrm>
            <a:off x="364295" y="181144"/>
            <a:ext cx="397825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/>
              <a:t>Pasos para descargar el plan de estudios, según mi carrera</a:t>
            </a:r>
            <a:endParaRPr lang="es-MX" dirty="0"/>
          </a:p>
        </p:txBody>
      </p:sp>
      <p:grpSp>
        <p:nvGrpSpPr>
          <p:cNvPr id="5" name="Google Shape;1653;p62"/>
          <p:cNvGrpSpPr/>
          <p:nvPr/>
        </p:nvGrpSpPr>
        <p:grpSpPr>
          <a:xfrm flipH="1">
            <a:off x="856146" y="836201"/>
            <a:ext cx="2383432" cy="176025"/>
            <a:chOff x="4345425" y="2175475"/>
            <a:chExt cx="800750" cy="176025"/>
          </a:xfrm>
        </p:grpSpPr>
        <p:sp>
          <p:nvSpPr>
            <p:cNvPr id="6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942" r="4334"/>
          <a:stretch/>
        </p:blipFill>
        <p:spPr>
          <a:xfrm>
            <a:off x="668958" y="1032676"/>
            <a:ext cx="5102991" cy="32250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304547" y="2835956"/>
            <a:ext cx="350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3: Identifica donde diga: </a:t>
            </a:r>
          </a:p>
          <a:p>
            <a:r>
              <a:rPr lang="es-MX" b="1" dirty="0">
                <a:latin typeface="Candara" panose="020E0502030303020204" pitchFamily="34" charset="0"/>
              </a:rPr>
              <a:t>“Plan de estudio” y da clic</a:t>
            </a:r>
            <a:endParaRPr lang="es-MX" dirty="0">
              <a:latin typeface="Candara" panose="020E0502030303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5498432" y="2729478"/>
            <a:ext cx="806116" cy="2543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304546" y="3359176"/>
            <a:ext cx="3509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ndara" panose="020E0502030303020204" pitchFamily="34" charset="0"/>
              </a:rPr>
              <a:t>Paso 4: dale clic en descargar.</a:t>
            </a:r>
            <a:endParaRPr lang="es-MX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9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1;p62"/>
          <p:cNvSpPr txBox="1">
            <a:spLocks/>
          </p:cNvSpPr>
          <p:nvPr/>
        </p:nvSpPr>
        <p:spPr>
          <a:xfrm>
            <a:off x="412422" y="176556"/>
            <a:ext cx="397825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  <a:defRPr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buClr>
                <a:schemeClr val="dk2"/>
              </a:buClr>
              <a:buSzPts val="1100"/>
              <a:buFont typeface="Arial"/>
              <a:buNone/>
            </a:pPr>
            <a:r>
              <a:rPr lang="es-MX" sz="2000"/>
              <a:t>Pasos para descargar el plan de estudios, según mi carrera</a:t>
            </a:r>
            <a:endParaRPr lang="es-MX" dirty="0"/>
          </a:p>
        </p:txBody>
      </p:sp>
      <p:grpSp>
        <p:nvGrpSpPr>
          <p:cNvPr id="5" name="Google Shape;1653;p62"/>
          <p:cNvGrpSpPr/>
          <p:nvPr/>
        </p:nvGrpSpPr>
        <p:grpSpPr>
          <a:xfrm flipH="1">
            <a:off x="904273" y="831613"/>
            <a:ext cx="2383432" cy="176025"/>
            <a:chOff x="4345425" y="2175475"/>
            <a:chExt cx="800750" cy="176025"/>
          </a:xfrm>
        </p:grpSpPr>
        <p:sp>
          <p:nvSpPr>
            <p:cNvPr id="6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73" y="1155031"/>
            <a:ext cx="7903159" cy="375385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04273" y="3323237"/>
            <a:ext cx="1874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Candara" panose="020E0502030303020204" pitchFamily="34" charset="0"/>
              </a:rPr>
              <a:t>Paso 5: dale clic en descargar y aparecerá de la siguiente forma.</a:t>
            </a:r>
            <a:endParaRPr lang="es-MX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2513640" y="2883723"/>
            <a:ext cx="518318" cy="63818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50389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173317-0DCD-4C2F-9312-0A3D76D7C553}"/>
</file>

<file path=customXml/itemProps2.xml><?xml version="1.0" encoding="utf-8"?>
<ds:datastoreItem xmlns:ds="http://schemas.openxmlformats.org/officeDocument/2006/customXml" ds:itemID="{F04884F6-E2B1-4CD5-8248-922F9651BF95}"/>
</file>

<file path=customXml/itemProps3.xml><?xml version="1.0" encoding="utf-8"?>
<ds:datastoreItem xmlns:ds="http://schemas.openxmlformats.org/officeDocument/2006/customXml" ds:itemID="{84E4D6D3-861B-43E7-8D8E-E1C0E07F5D98}"/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1462</Words>
  <Application>Microsoft Office PowerPoint</Application>
  <PresentationFormat>Presentación en pantalla (16:9)</PresentationFormat>
  <Paragraphs>124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Itim</vt:lpstr>
      <vt:lpstr>Candara</vt:lpstr>
      <vt:lpstr>Muli</vt:lpstr>
      <vt:lpstr>Microsoft YaHei</vt:lpstr>
      <vt:lpstr>Lexend</vt:lpstr>
      <vt:lpstr>Permanent Marker</vt:lpstr>
      <vt:lpstr>Arial</vt:lpstr>
      <vt:lpstr>Online Notebook XL by Slidesgo</vt:lpstr>
      <vt:lpstr>Curso 2</vt:lpstr>
      <vt:lpstr>Mi situación académica</vt:lpstr>
      <vt:lpstr>Orden del día:</vt:lpstr>
      <vt:lpstr>Rendimiento académico</vt:lpstr>
      <vt:lpstr>Rendimiento académico</vt:lpstr>
      <vt:lpstr>Actividad</vt:lpstr>
      <vt:lpstr>Pasos para descargar el plan de estudios, según mi carrera</vt:lpstr>
      <vt:lpstr>Presentación de PowerPoint</vt:lpstr>
      <vt:lpstr>Presentación de PowerPoint</vt:lpstr>
      <vt:lpstr>Presentación de PowerPoint</vt:lpstr>
      <vt:lpstr>Actividad</vt:lpstr>
      <vt:lpstr>Actividad</vt:lpstr>
      <vt:lpstr>Consejos para un adecuado aprovechamiento académico</vt:lpstr>
      <vt:lpstr>Consejos para un adecuado aprovechamiento académico</vt:lpstr>
      <vt:lpstr>Consejos para un adecuado aprovechamiento académico</vt:lpstr>
      <vt:lpstr>Consejos para un adecuado aprovechamiento académico</vt:lpstr>
      <vt:lpstr>Información de interés:</vt:lpstr>
      <vt:lpstr>Michael Jordan.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cp:lastModifiedBy>Liliana Vizcarra</cp:lastModifiedBy>
  <cp:revision>18</cp:revision>
  <dcterms:modified xsi:type="dcterms:W3CDTF">2024-01-11T16:42:17Z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