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ermanent Marker"/>
      <p:regular r:id="rId21"/>
    </p:embeddedFont>
    <p:embeddedFont>
      <p:font typeface="Itim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3" roundtripDataSignature="AMtx7mg/y0JoZPdonPoGiVOR9RpJ5LvO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3.xml"/><Relationship Id="rId21" Type="http://schemas.openxmlformats.org/officeDocument/2006/relationships/font" Target="fonts/PermanentMarker-regular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2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23" Type="http://customschemas.google.com/relationships/presentationmetadata" Target="meta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Itim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1-05T17:53:07.540">
    <p:pos x="6000" y="0"/>
    <p:text>Tutor: Realizar la pregunta al grupo y anotar en la pizarra las respuestas de los estudiantes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DCMnA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1-05T21:34:33.277">
    <p:pos x="6000" y="0"/>
    <p:text>Tutor: En esta parte puedes invitarlos a entrar desde su celular al micrositio.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8EGP4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1-05T17:56:34.958">
    <p:pos x="6000" y="0"/>
    <p:text>Tutor: En este punto, se puede sugerir que acudan al servicio de Bibioteca, ya sea consultando el link o bien sacar una cita con biblioteca para recibir capcitación de formato APA y búsqueda de información confiable.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DCMn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60174990b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g260174990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60174990b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260174990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9" name="Google Shape;309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2" name="Google Shape;332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4" name="Google Shape;334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5" name="Google Shape;335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8" name="Google Shape;338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8" name="Google Shape;358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1" name="Google Shape;361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6" name="Google Shape;386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8" name="Google Shape;388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9" name="Google Shape;389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5" name="Google Shape;405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" name="Google Shape;420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02" name="Google Shape;102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03" name="Google Shape;103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8" name="Google Shape;108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7" name="Google Shape;137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59" name="Google Shape;159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2" name="Google Shape;172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6" name="Google Shape;196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97" name="Google Shape;197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98" name="Google Shape;198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210" name="Google Shape;210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4" name="Google Shape;21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3" name="Google Shape;23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6" name="Google Shape;23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38" name="Google Shape;23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39" name="Google Shape;23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2" name="Google Shape;252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76" name="Google Shape;276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77" name="Google Shape;277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78" name="Google Shape;278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" name="Google Shape;280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" name="Google Shape;283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ndbox.itson.edu.mx/bibliotec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micrositios/identidad/Paginas/identidad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programas.cuaed.unam.mx/repositorio/moodle/pluginfile.php/154/mod_resource/content/2/elaboracion-trabajos/index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https://sandbox.itson.edu.mx/identidad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br>
              <a:rPr lang="en" sz="5400"/>
            </a:br>
            <a:r>
              <a:rPr lang="en" sz="5400"/>
              <a:t>Tutoría 2</a:t>
            </a:r>
            <a:br>
              <a:rPr lang="en" sz="5400"/>
            </a:br>
            <a:endParaRPr sz="5400"/>
          </a:p>
        </p:txBody>
      </p:sp>
      <p:sp>
        <p:nvSpPr>
          <p:cNvPr id="431" name="Google Shape;431;p1"/>
          <p:cNvSpPr txBox="1"/>
          <p:nvPr>
            <p:ph idx="1" type="subTitle"/>
          </p:nvPr>
        </p:nvSpPr>
        <p:spPr>
          <a:xfrm>
            <a:off x="2351850" y="3144437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Sesión 2: Tutoría Inicial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"/>
          <p:cNvSpPr/>
          <p:nvPr/>
        </p:nvSpPr>
        <p:spPr>
          <a:xfrm>
            <a:off x="1249379" y="1082692"/>
            <a:ext cx="583948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la valoración general de las ideas presentadas. Para elaborar las conclusiones de tu tema puedes tener en cuenta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La conclusión se considera un </a:t>
            </a:r>
            <a:r>
              <a:rPr lang="en" sz="1600">
                <a:latin typeface="Itim"/>
                <a:ea typeface="Itim"/>
                <a:cs typeface="Itim"/>
                <a:sym typeface="Itim"/>
              </a:rPr>
              <a:t>recuento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del trabajo realizado.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Debe tener un contenido propio y no una mera repetición de ideas ya expresadas en el desarrollo. Debe contener al menos dos elementos: </a:t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tim"/>
                <a:ea typeface="Itim"/>
                <a:cs typeface="Itim"/>
                <a:sym typeface="Itim"/>
              </a:rPr>
              <a:t>*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Breve evocación del tema principal</a:t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tim"/>
                <a:ea typeface="Itim"/>
                <a:cs typeface="Itim"/>
                <a:sym typeface="Itim"/>
              </a:rPr>
              <a:t>*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Una valoración de lo más relevante del tema</a:t>
            </a:r>
            <a:r>
              <a:rPr lang="en" sz="1600">
                <a:latin typeface="Itim"/>
                <a:ea typeface="Itim"/>
                <a:cs typeface="Itim"/>
                <a:sym typeface="Itim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Debe además incluir una invitación para ahondar más allá de los aspectos abordados.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1" name="Google Shape;541;p15"/>
          <p:cNvSpPr txBox="1"/>
          <p:nvPr>
            <p:ph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Conclusión  </a:t>
            </a:r>
            <a:endParaRPr sz="4500"/>
          </a:p>
        </p:txBody>
      </p:sp>
      <p:pic>
        <p:nvPicPr>
          <p:cNvPr id="542" name="Google Shape;5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2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/>
          <p:nvPr/>
        </p:nvSpPr>
        <p:spPr>
          <a:xfrm>
            <a:off x="3132499" y="1356007"/>
            <a:ext cx="50608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Son todas las fuentes o textos que se utilizaron para realizar el trabajo académico.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Pueden ser:</a:t>
            </a:r>
            <a:endParaRPr b="0" i="0" sz="16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8" name="Google Shape;548;p16"/>
          <p:cNvSpPr/>
          <p:nvPr/>
        </p:nvSpPr>
        <p:spPr>
          <a:xfrm>
            <a:off x="5060887" y="2631774"/>
            <a:ext cx="350369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Documentos publicados en Internet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Sitios electrónicos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Medios audiovisuals: Videos o Películas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Imágenes o gráficos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9" name="Google Shape;549;p16"/>
          <p:cNvSpPr/>
          <p:nvPr/>
        </p:nvSpPr>
        <p:spPr>
          <a:xfrm>
            <a:off x="2793113" y="2648631"/>
            <a:ext cx="23765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Libros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Artículos de revistas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Legislación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Jurisprudencia</a:t>
            </a:r>
            <a:endParaRPr/>
          </a:p>
        </p:txBody>
      </p:sp>
      <p:pic>
        <p:nvPicPr>
          <p:cNvPr id="550" name="Google Shape;5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27" y="1437650"/>
            <a:ext cx="2340086" cy="216508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6"/>
          <p:cNvSpPr txBox="1"/>
          <p:nvPr>
            <p:ph idx="4294967295" type="title"/>
          </p:nvPr>
        </p:nvSpPr>
        <p:spPr>
          <a:xfrm>
            <a:off x="1687025" y="267250"/>
            <a:ext cx="530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Fuentes de consulta</a:t>
            </a:r>
            <a:endParaRPr sz="4500"/>
          </a:p>
        </p:txBody>
      </p:sp>
      <p:pic>
        <p:nvPicPr>
          <p:cNvPr id="552" name="Google Shape;5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7149" y="43606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66" y="1122630"/>
            <a:ext cx="4970173" cy="334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772" y="0"/>
            <a:ext cx="6340390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2"/>
          <p:cNvSpPr txBox="1"/>
          <p:nvPr/>
        </p:nvSpPr>
        <p:spPr>
          <a:xfrm>
            <a:off x="353085" y="1122630"/>
            <a:ext cx="334048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ITSON ofrece plataformas de búsqueda confiables para nuestra comunidad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sng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https://www.itson.mx/biblioteca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Referencias </a:t>
            </a:r>
            <a:endParaRPr/>
          </a:p>
        </p:txBody>
      </p:sp>
      <p:sp>
        <p:nvSpPr>
          <p:cNvPr id="565" name="Google Shape;565;p33"/>
          <p:cNvSpPr txBox="1"/>
          <p:nvPr>
            <p:ph idx="1" type="subTitle"/>
          </p:nvPr>
        </p:nvSpPr>
        <p:spPr>
          <a:xfrm>
            <a:off x="1647991" y="1573695"/>
            <a:ext cx="6521564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ITSON (2023)  Instituto Tecnológico de Sonora, recuperado de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https://www.itson.mx/micrositios/identidad/Paginas/identidad.aspx</a:t>
            </a:r>
            <a:r>
              <a:rPr lang="en" sz="1400"/>
              <a:t> 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UNAM (2017) Elaboración de trabajos académicos. Unidad de apoyo para el aprendizaje. Coordinación de Universidad Abierta y Educación a Distancia.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https://programas.cuaed.unam.mx/repositorio/moodle/pluginfile.php/154/mod_resource/content/2/elaboracion-trabajos/index.html</a:t>
            </a:r>
            <a:r>
              <a:rPr lang="en" sz="1400"/>
              <a:t> </a:t>
            </a:r>
            <a:endParaRPr sz="1400"/>
          </a:p>
        </p:txBody>
      </p:sp>
      <p:pic>
        <p:nvPicPr>
          <p:cNvPr id="566" name="Google Shape;5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149" y="452345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60174990b3_0_8"/>
          <p:cNvSpPr txBox="1"/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572" name="Google Shape;572;g260174990b3_0_8"/>
          <p:cNvGrpSpPr/>
          <p:nvPr/>
        </p:nvGrpSpPr>
        <p:grpSpPr>
          <a:xfrm flipH="1" rot="-3462324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573" name="Google Shape;573;g260174990b3_0_8"/>
            <p:cNvSpPr/>
            <p:nvPr/>
          </p:nvSpPr>
          <p:spPr>
            <a:xfrm>
              <a:off x="4059950" y="3603700"/>
              <a:ext cx="523950" cy="276175"/>
            </a:xfrm>
            <a:custGeom>
              <a:rect b="b" l="l" r="r" t="t"/>
              <a:pathLst>
                <a:path extrusionOk="0" h="11047" w="20958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60174990b3_0_8"/>
            <p:cNvSpPr/>
            <p:nvPr/>
          </p:nvSpPr>
          <p:spPr>
            <a:xfrm>
              <a:off x="4043050" y="3372050"/>
              <a:ext cx="501200" cy="322275"/>
            </a:xfrm>
            <a:custGeom>
              <a:rect b="b" l="l" r="r" t="t"/>
              <a:pathLst>
                <a:path extrusionOk="0" h="12891" w="20048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60174990b3_0_8"/>
            <p:cNvSpPr/>
            <p:nvPr/>
          </p:nvSpPr>
          <p:spPr>
            <a:xfrm>
              <a:off x="4101875" y="3397400"/>
              <a:ext cx="372750" cy="117625"/>
            </a:xfrm>
            <a:custGeom>
              <a:rect b="b" l="l" r="r" t="t"/>
              <a:pathLst>
                <a:path extrusionOk="0" h="4705" w="1491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60174990b3_0_8"/>
            <p:cNvSpPr/>
            <p:nvPr/>
          </p:nvSpPr>
          <p:spPr>
            <a:xfrm>
              <a:off x="4038775" y="3369325"/>
              <a:ext cx="550325" cy="519150"/>
            </a:xfrm>
            <a:custGeom>
              <a:rect b="b" l="l" r="r" t="t"/>
              <a:pathLst>
                <a:path extrusionOk="0" h="20766" w="22013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60174990b3_0_8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60174990b3_0_8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60174990b3_0_8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260174990b3_0_8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260174990b3_0_8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60174990b3_0_8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260174990b3_0_8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260174990b3_0_8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260174990b3_0_8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260174990b3_0_8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260174990b3_0_8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60174990b3_0_8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260174990b3_0_8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60174990b3_0_8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60174990b3_0_8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260174990b3_0_8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593" name="Google Shape;593;g260174990b3_0_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60174990b3_0_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260174990b3_0_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60174990b3_0_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260174990b3_0_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260174990b3_0_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260174990b3_0_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260174990b3_0_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260174990b3_0_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g260174990b3_0_8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603" name="Google Shape;603;g260174990b3_0_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260174990b3_0_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260174990b3_0_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260174990b3_0_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260174990b3_0_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260174990b3_0_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60174990b3_0_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60174990b3_0_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60174990b3_0_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g260174990b3_0_8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613" name="Google Shape;613;g260174990b3_0_8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60174990b3_0_8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60174990b3_0_8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60174990b3_0_8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260174990b3_0_8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260174990b3_0_8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260174990b3_0_8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260174990b3_0_8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60174990b3_0_8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260174990b3_0_8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60174990b3_0_8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260174990b3_0_8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g260174990b3_0_8"/>
          <p:cNvGrpSpPr/>
          <p:nvPr/>
        </p:nvGrpSpPr>
        <p:grpSpPr>
          <a:xfrm flipH="1" rot="-13062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626" name="Google Shape;626;g260174990b3_0_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60174990b3_0_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g260174990b3_0_8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CURSO DE TUTORÍA 2, PLAN 2023</a:t>
            </a:r>
            <a:endParaRPr b="1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60174990b3_0_0"/>
          <p:cNvSpPr txBox="1"/>
          <p:nvPr>
            <p:ph type="ctrTitle"/>
          </p:nvPr>
        </p:nvSpPr>
        <p:spPr>
          <a:xfrm>
            <a:off x="2351850" y="1651045"/>
            <a:ext cx="4764174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4000"/>
              <a:t>Redacción de trabajos académicos </a:t>
            </a:r>
            <a:endParaRPr sz="4000"/>
          </a:p>
        </p:txBody>
      </p:sp>
      <p:sp>
        <p:nvSpPr>
          <p:cNvPr id="437" name="Google Shape;437;g260174990b3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6 - tutoría inicial</a:t>
            </a:r>
            <a:endParaRPr/>
          </a:p>
        </p:txBody>
      </p:sp>
      <p:pic>
        <p:nvPicPr>
          <p:cNvPr id="438" name="Google Shape;438;g260174990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273" y="4053026"/>
            <a:ext cx="1831450" cy="8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444" name="Google Shape;444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451" name="Google Shape;451;p3"/>
          <p:cNvSpPr txBox="1"/>
          <p:nvPr>
            <p:ph idx="1" type="body"/>
          </p:nvPr>
        </p:nvSpPr>
        <p:spPr>
          <a:xfrm>
            <a:off x="629450" y="1891294"/>
            <a:ext cx="38286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984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Lluvia de ideas </a:t>
            </a:r>
            <a:endParaRPr sz="1800"/>
          </a:p>
          <a:p>
            <a:pPr indent="-2984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Elementos de trabajos académicos </a:t>
            </a:r>
            <a:endParaRPr sz="18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Portada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Introducción 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Desarrollo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Conclusión 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Fuentes de consulta </a:t>
            </a:r>
            <a:endParaRPr sz="1400"/>
          </a:p>
        </p:txBody>
      </p:sp>
      <p:grpSp>
        <p:nvGrpSpPr>
          <p:cNvPr id="452" name="Google Shape;452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453" name="Google Shape;453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456" name="Google Shape;456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468" name="Google Shape;468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43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79" name="Google Shape;47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592" y="4394676"/>
            <a:ext cx="633157" cy="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"/>
          <p:cNvSpPr txBox="1"/>
          <p:nvPr/>
        </p:nvSpPr>
        <p:spPr>
          <a:xfrm>
            <a:off x="986778" y="156988"/>
            <a:ext cx="6462645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redacción de trabajos académicos </a:t>
            </a:r>
            <a:endParaRPr b="0" i="0" sz="4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85" name="Google Shape;485;p4"/>
          <p:cNvGrpSpPr/>
          <p:nvPr/>
        </p:nvGrpSpPr>
        <p:grpSpPr>
          <a:xfrm rot="8653864">
            <a:off x="215499" y="1204721"/>
            <a:ext cx="806663" cy="421748"/>
            <a:chOff x="1822875" y="1377000"/>
            <a:chExt cx="548075" cy="286550"/>
          </a:xfrm>
        </p:grpSpPr>
        <p:sp>
          <p:nvSpPr>
            <p:cNvPr id="486" name="Google Shape;486;p4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4"/>
          <p:cNvSpPr txBox="1"/>
          <p:nvPr/>
        </p:nvSpPr>
        <p:spPr>
          <a:xfrm rot="-2045299">
            <a:off x="33875" y="1296093"/>
            <a:ext cx="2070940" cy="5307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Reflexionemos: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"/>
          <p:cNvSpPr/>
          <p:nvPr/>
        </p:nvSpPr>
        <p:spPr>
          <a:xfrm>
            <a:off x="3209025" y="1529998"/>
            <a:ext cx="5177100" cy="1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trabajos escritos que se elaboran al cursar una carrera muestran lo que los alumnos han aprendido, sus intereses o lo que quieren comunicar a otros. 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</a:t>
            </a:r>
            <a:r>
              <a:rPr lang="en" sz="1600"/>
              <a:t>tanto</a:t>
            </a:r>
            <a:r>
              <a:rPr b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es importante hacerlo de la forma correcta, en este tema reforzaremos sobre la redacción de trabajos escritos en la universidad. </a:t>
            </a:r>
            <a:endParaRPr b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/>
          <p:nvPr/>
        </p:nvSpPr>
        <p:spPr>
          <a:xfrm>
            <a:off x="3592275" y="1011304"/>
            <a:ext cx="47121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B0D5F7"/>
                </a:solidFill>
                <a:latin typeface="Itim"/>
                <a:ea typeface="Itim"/>
                <a:cs typeface="Itim"/>
                <a:sym typeface="Itim"/>
              </a:rPr>
              <a:t>L</a:t>
            </a:r>
            <a:r>
              <a:rPr b="0" i="0" lang="en" sz="3200" u="none" cap="none" strike="noStrike">
                <a:solidFill>
                  <a:srgbClr val="B0D5F7"/>
                </a:solidFill>
                <a:latin typeface="Itim"/>
                <a:ea typeface="Itim"/>
                <a:cs typeface="Itim"/>
                <a:sym typeface="Itim"/>
              </a:rPr>
              <a:t>luvia de ideas</a:t>
            </a:r>
            <a:endParaRPr>
              <a:solidFill>
                <a:srgbClr val="B0D5F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¿Qué es lo  más complicado al realizar un trabajo académico de un tema </a:t>
            </a:r>
            <a:r>
              <a:rPr lang="en" sz="2800">
                <a:latin typeface="Itim"/>
                <a:ea typeface="Itim"/>
                <a:cs typeface="Itim"/>
                <a:sym typeface="Itim"/>
              </a:rPr>
              <a:t>específico</a:t>
            </a:r>
            <a: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asignado por tus maestros?</a:t>
            </a:r>
            <a:endParaRPr b="0" i="0" sz="3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descr="Lluvia De Ideas Pensar Clase - Imagen gratis en Pixabay - Pixabay" id="503" name="Google Shape;5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50" y="341445"/>
            <a:ext cx="2338395" cy="227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"/>
          <p:cNvSpPr txBox="1"/>
          <p:nvPr>
            <p:ph type="title"/>
          </p:nvPr>
        </p:nvSpPr>
        <p:spPr>
          <a:xfrm>
            <a:off x="656870" y="97204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500"/>
              <a:t>Elementos de los trabajos Académicos</a:t>
            </a:r>
            <a:endParaRPr sz="4500"/>
          </a:p>
        </p:txBody>
      </p:sp>
      <p:sp>
        <p:nvSpPr>
          <p:cNvPr id="510" name="Google Shape;510;p7"/>
          <p:cNvSpPr/>
          <p:nvPr/>
        </p:nvSpPr>
        <p:spPr>
          <a:xfrm>
            <a:off x="656885" y="1450200"/>
            <a:ext cx="75507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Los trabajos académicos pueden ser diversos, desde un trabajo escolar para una asignatura, hasta una tesis; en cualquier caso, todos contienen elementos similares o afines.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construcción de un trabajo académico debe ser de tal forma que cualquier lector puede entender lo que se presenta; para facilitar la lectura, es indispensable que el trabajo contenga los siguientes elementos: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Portada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Introducción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Desarrollo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Conclusión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Fuentes de consulta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"/>
          <p:cNvSpPr/>
          <p:nvPr/>
        </p:nvSpPr>
        <p:spPr>
          <a:xfrm>
            <a:off x="514071" y="1056854"/>
            <a:ext cx="291326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 la primera página de un escrito, en ella debes incluir </a:t>
            </a:r>
            <a:r>
              <a:rPr b="1" i="0" lang="en" sz="1800" u="sng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los siguientes elementos: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Nombre y apellidos del autor (alumno)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Título del trabajo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Asignatura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Nombre del profesor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Fecha</a:t>
            </a:r>
            <a:endParaRPr b="0" i="0" sz="18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17" name="Google Shape;5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0974" y="1117659"/>
            <a:ext cx="4908392" cy="307567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0"/>
          <p:cNvSpPr txBox="1"/>
          <p:nvPr/>
        </p:nvSpPr>
        <p:spPr>
          <a:xfrm>
            <a:off x="4063671" y="4481807"/>
            <a:ext cx="2661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sng" cap="none" strike="noStrike">
                <a:solidFill>
                  <a:srgbClr val="0D224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https://www.itson.mx/identidad</a:t>
            </a:r>
            <a:r>
              <a:rPr b="0" i="0" lang="en" sz="1400" u="none" cap="none" strike="noStrike">
                <a:solidFill>
                  <a:srgbClr val="0D22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D22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6063" y="4450971"/>
            <a:ext cx="1457608" cy="42365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0"/>
          <p:cNvSpPr txBox="1"/>
          <p:nvPr>
            <p:ph idx="4294967295"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Introducción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"/>
          <p:cNvSpPr/>
          <p:nvPr/>
        </p:nvSpPr>
        <p:spPr>
          <a:xfrm>
            <a:off x="1158844" y="1327254"/>
            <a:ext cx="698927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la presentación del tema y el plan de trabajo a seguir, para realizarla debes tomar en cuenta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Presentar el tema central del trabajo.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Exponer de forma clara el tema a desarrollar.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Desglosar el plan de trabajo.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Redactar de forma que el tema resulte interesante al lector, la información esté bien organizada y se presenten datos suficientes para atraer la atención.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26" name="Google Shape;526;p11"/>
          <p:cNvSpPr txBox="1"/>
          <p:nvPr>
            <p:ph type="title"/>
          </p:nvPr>
        </p:nvSpPr>
        <p:spPr>
          <a:xfrm>
            <a:off x="1315839" y="31252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Introducción</a:t>
            </a:r>
            <a:r>
              <a:rPr lang="en"/>
              <a:t> </a:t>
            </a:r>
            <a:endParaRPr/>
          </a:p>
        </p:txBody>
      </p:sp>
      <p:pic>
        <p:nvPicPr>
          <p:cNvPr id="527" name="Google Shape;52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9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3861"/>
            <a:ext cx="2245261" cy="117963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3"/>
          <p:cNvSpPr/>
          <p:nvPr/>
        </p:nvSpPr>
        <p:spPr>
          <a:xfrm>
            <a:off x="727143" y="1149750"/>
            <a:ext cx="766828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el cuerpo del trabajo, contiene la exposición del tema y del punto de vista del autor. Para el desarrollo del tema, es necesario que consideres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 importante seguir el plan anunciado en la introducción.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Las ideas deben estar correctamente organizadas.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Se debe desarrollar contenido de interés.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Debe cuidarse la redacción y la ortografía.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Los conocimientos deben presentarse utilizando citas o datos de autores para fundamentarlos (</a:t>
            </a:r>
            <a:r>
              <a:rPr b="0" i="1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formato APA</a:t>
            </a: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).</a:t>
            </a:r>
            <a:endParaRPr b="0" i="0" sz="1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Las ideas personales deben expresarse mediante una argumentación clara y convincente.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El orden de presentación debe tener secuencia lógica y coherencia interna.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Regla de oro</a:t>
            </a: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: todo lo que se mencione en el desarrollo debe estar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directa</a:t>
            </a: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mente relacionado con el tema del trabajo.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34" name="Google Shape;534;p13"/>
          <p:cNvSpPr txBox="1"/>
          <p:nvPr>
            <p:ph idx="4294967295"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Desarrollo</a:t>
            </a:r>
            <a:endParaRPr sz="4500"/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2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2A89B9-EB4D-48DA-AC97-93D691E00713}"/>
</file>

<file path=customXml/itemProps2.xml><?xml version="1.0" encoding="utf-8"?>
<ds:datastoreItem xmlns:ds="http://schemas.openxmlformats.org/officeDocument/2006/customXml" ds:itemID="{9841457E-F6BD-4886-B51C-C00C3B86E3DA}"/>
</file>

<file path=customXml/itemProps3.xml><?xml version="1.0" encoding="utf-8"?>
<ds:datastoreItem xmlns:ds="http://schemas.openxmlformats.org/officeDocument/2006/customXml" ds:itemID="{24E1A89F-8B9A-4331-8BE3-5C90C5BF7F4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