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Permanent Marker"/>
      <p:regular r:id="rId27"/>
    </p:embeddedFont>
    <p:embeddedFont>
      <p:font typeface="Itim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9" roundtripDataSignature="AMtx7miiOI8MtMT8VVaKYWIRs9Gloq41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70760F-D56B-4CB8-BF14-76EEA996E79E}">
  <a:tblStyle styleId="{2770760F-D56B-4CB8-BF14-76EEA996E79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boldItalic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Roboto-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customschemas.google.com/relationships/presentationmetadata" Target="metadata"/><Relationship Id="rId16" Type="http://schemas.openxmlformats.org/officeDocument/2006/relationships/slide" Target="slides/slide10.xml"/><Relationship Id="rId24" Type="http://schemas.openxmlformats.org/officeDocument/2006/relationships/font" Target="fonts/Roboto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font" Target="fonts/Roboto-regular.fntdata"/><Relationship Id="rId28" Type="http://schemas.openxmlformats.org/officeDocument/2006/relationships/font" Target="fonts/Itim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font" Target="fonts/PermanentMarker-regular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748d9f3b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748d9f3b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748d9f3bf0_0_3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748d9f3bf0_0_3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753cf203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753cf203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748d9f3bf0_0_15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2748d9f3bf0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748d9f3bf0_0_3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748d9f3bf0_0_3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748d9f3bf0_0_3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748d9f3bf0_0_3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748d9f3bf0_0_3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748d9f3bf0_0_3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748d9f3bf0_0_3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748d9f3bf0_0_3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7" name="Google Shape;267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6" name="Google Shape;286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89" name="Google Shape;289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2" name="Google Shape;302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6" name="Google Shape;326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349" name="Google Shape;349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" name="Google Shape;357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380" name="Google Shape;380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381" name="Google Shape;381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3" name="Google Shape;383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40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g2748d9f3bf0_0_304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6" name="Google Shape;386;g2748d9f3bf0_0_304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7" name="Google Shape;387;g2748d9f3bf0_0_3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88" name="Google Shape;388;g2748d9f3bf0_0_304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9" name="Google Shape;389;g2748d9f3bf0_0_3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g2748d9f3bf0_0_3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g2748d9f3bf0_0_3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g2748d9f3bf0_0_3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g2748d9f3bf0_0_3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g2748d9f3bf0_0_3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g2748d9f3bf0_0_3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g2748d9f3bf0_0_3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g2748d9f3bf0_0_3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g2748d9f3bf0_0_3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g2748d9f3bf0_0_3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g2748d9f3bf0_0_3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g2748d9f3bf0_0_3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g2748d9f3bf0_0_3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g2748d9f3bf0_0_3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g2748d9f3bf0_0_304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5" name="Google Shape;405;g2748d9f3bf0_0_3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g2748d9f3bf0_0_3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g2748d9f3bf0_0_3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g2748d9f3bf0_0_3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g2748d9f3bf0_0_3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g2748d9f3bf0_0_3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g2748d9f3bf0_0_3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g2748d9f3bf0_0_3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g2748d9f3bf0_0_3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g2748d9f3bf0_0_3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g2748d9f3bf0_0_3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g2748d9f3bf0_0_3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g2748d9f3bf0_0_3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g2748d9f3bf0_0_3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g2748d9f3bf0_0_3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0" name="Google Shape;420;g2748d9f3bf0_0_304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g2748d9f3bf0_0_304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g2748d9f3bf0_0_304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g2748d9f3bf0_0_304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g2748d9f3bf0_0_304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g2748d9f3bf0_0_3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6" name="Google Shape;426;g2748d9f3bf0_0_3048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7" name="Google Shape;427;g2748d9f3bf0_0_3048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" name="Google Shape;428;g2748d9f3bf0_0_3048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9" name="Google Shape;429;g2748d9f3bf0_0_3048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0" name="Google Shape;430;g2748d9f3bf0_0_3048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g2748d9f3bf0_0_3048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2" name="Google Shape;432;g2748d9f3bf0_0_3048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3" name="Google Shape;433;g2748d9f3bf0_0_3048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4" name="Google Shape;434;g2748d9f3bf0_0_3048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0" name="Google Shape;80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6" name="Google Shape;106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29" name="Google Shape;129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Google Shape;130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1" name="Google Shape;131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3" name="Google Shape;133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5" name="Google Shape;135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6" name="Google Shape;136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7" name="Google Shape;137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8" name="Google Shape;138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0" name="Google Shape;140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2" name="Google Shape;142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4" name="Google Shape;144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5" name="Google Shape;145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6" name="Google Shape;146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" name="Google Shape;149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Google Shape;169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2" name="Google Shape;172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7" name="Google Shape;197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25" name="Google Shape;225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6" name="Google Shape;226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27" name="Google Shape;227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28" name="Google Shape;22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44" name="Google Shape;244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9" name="Google Shape;259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s9.itson.edu.mx/Constancias/validarcredencial.aspx" TargetMode="External"/><Relationship Id="rId4" Type="http://schemas.openxmlformats.org/officeDocument/2006/relationships/hyperlink" Target="mailto:credenciales@itson.edu.m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servicios/registroescolar/Paginas/soldebajaptma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pps9.itson.edu.mx/MesaAyudaITSON" TargetMode="External"/><Relationship Id="rId4" Type="http://schemas.openxmlformats.org/officeDocument/2006/relationships/hyperlink" Target="https://sandbox.itson.edu.mx/servicios/registroescolar/Paginas/soldebajaptmat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andbox.itson.edu.mx/servicios/registroescolar/Paginas/solicituddeconstancias-egresados.aspx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ps9.itson.edu.mx/MesaAyudaITSON" TargetMode="External"/><Relationship Id="rId4" Type="http://schemas.openxmlformats.org/officeDocument/2006/relationships/hyperlink" Target="mailto:mesadeayuda@itson.edu.mx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servicios/Registroescolar/Paginas/informacion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hyperlink" Target="https://sandbox.itson.edu.mx/servicios/registroescolar/Paginas/tramites-ventanilla.aspx" TargetMode="External"/><Relationship Id="rId4" Type="http://schemas.openxmlformats.org/officeDocument/2006/relationships/hyperlink" Target="https://sandbox.itson.edu.mx/servicios/registroescolar/Paginas/tporinternet.asp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andbox.itson.edu.mx/servicios/registroescolar/Paginas/solicituddeconstancias.aspx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andbox.itson.edu.mx/servicios/registroescolar/Paginas/soldebajaptmat.aspx" TargetMode="External"/><Relationship Id="rId2" Type="http://schemas.openxmlformats.org/officeDocument/2006/relationships/notesSlide" Target="../notesSlides/notesSlide6.xml"/><Relationship Id="rId11" Type="http://schemas.openxmlformats.org/officeDocument/2006/relationships/hyperlink" Target="https://apps9.itson.edu.mx/MesaAyudaITS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ndbox.itson.edu.mx/servicios/registroescolar/SiteAssets/Paginas/seguro-facultativo/Manual_Alumno%20cambio%20de%20Programa.pdf" TargetMode="External"/><Relationship Id="rId5" Type="http://schemas.openxmlformats.org/officeDocument/2006/relationships/hyperlink" Target="https://sandbox.itson.edu.mx/servicios/registroescolar/Paginas/selecdecargaAac.aspx" TargetMode="External"/><Relationship Id="rId10" Type="http://schemas.openxmlformats.org/officeDocument/2006/relationships/hyperlink" Target="https://sandbox.itson.edu.mx/servicios/registroescolar/Paginas/solicituddecertificado.aspx" TargetMode="External"/><Relationship Id="rId4" Type="http://schemas.openxmlformats.org/officeDocument/2006/relationships/hyperlink" Target="https://sandbox.itson.edu.mx/servicios/registroescolar/Paginas/afilideestseg.aspx" TargetMode="External"/><Relationship Id="rId9" Type="http://schemas.openxmlformats.org/officeDocument/2006/relationships/hyperlink" Target="https://sandbox.itson.edu.mx/servicios/registroescolar/Paginas/solexnoordinario.aspx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sandbox.itson.edu.mx/servicios/registroescolar/Paginas/vigenciadecredencial.aspx" TargetMode="External"/><Relationship Id="rId8" Type="http://schemas.openxmlformats.org/officeDocument/2006/relationships/hyperlink" Target="https://sandbox.itson.edu.mx/servicios/registroescolar/Paginas/solicitudderevalidacion.aspx" TargetMode="External"/><Relationship Id="rId3" Type="http://schemas.openxmlformats.org/officeDocument/2006/relationships/hyperlink" Target="https://sandbox.itson.edu.mx/servicios/registroescolar/Paginas/impresiondeboleta.aspx" TargetMode="External"/><Relationship Id="rId12" Type="http://schemas.openxmlformats.org/officeDocument/2006/relationships/hyperlink" Target="https://sandbox.itson.edu.mx/servicios/registroescolar/Paginas/vigenciadecredencial.aspx" TargetMode="External"/><Relationship Id="rId7" Type="http://schemas.openxmlformats.org/officeDocument/2006/relationships/hyperlink" Target="https://sandbox.itson.edu.mx/servicios/registroescolar/Paginas/tomafotcredp.aspx" TargetMode="External"/><Relationship Id="rId2" Type="http://schemas.openxmlformats.org/officeDocument/2006/relationships/notesSlide" Target="../notesSlides/notesSlide7.xml"/><Relationship Id="rId11" Type="http://schemas.openxmlformats.org/officeDocument/2006/relationships/hyperlink" Target="https://sandbox.itson.edu.mx/servicios/registroescolar/Paginas/vigenciadecredencial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ndbox.itson.edu.mx/servicios/registroescolar/Paginas/regeneraciondecontrasena.aspx" TargetMode="External"/><Relationship Id="rId15" Type="http://schemas.openxmlformats.org/officeDocument/2006/relationships/image" Target="../media/image4.png"/><Relationship Id="rId5" Type="http://schemas.openxmlformats.org/officeDocument/2006/relationships/hyperlink" Target="https://sandbox.itson.edu.mx/servicios/registroescolar/Paginas/retirodocescolar.aspx" TargetMode="External"/><Relationship Id="rId10" Type="http://schemas.openxmlformats.org/officeDocument/2006/relationships/hyperlink" Target="https://sandbox.itson.edu.mx/servicios/registroescolar/Paginas/tituloprofesional.aspx" TargetMode="External"/><Relationship Id="rId4" Type="http://schemas.openxmlformats.org/officeDocument/2006/relationships/hyperlink" Target="https://sandbox.itson.edu.mx/servicios/registroescolar/Paginas/recepdocesc.aspx" TargetMode="External"/><Relationship Id="rId9" Type="http://schemas.openxmlformats.org/officeDocument/2006/relationships/hyperlink" Target="https://sandbox.itson.edu.mx/servicios/registroescolar/Paginas/examenespecial.aspx" TargetMode="External"/><Relationship Id="rId14" Type="http://schemas.openxmlformats.org/officeDocument/2006/relationships/hyperlink" Target="https://apps9.itson.edu.mx/MesaAyudaITSO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ps9.itson.edu.mx/MesaAyudaITSON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748d9f3bf0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 </a:t>
            </a:r>
            <a:endParaRPr/>
          </a:p>
        </p:txBody>
      </p:sp>
      <p:sp>
        <p:nvSpPr>
          <p:cNvPr id="440" name="Google Shape;440;g2748d9f3bf0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Sesión 7</a:t>
            </a:r>
            <a:r>
              <a:rPr lang="en"/>
              <a:t>: Trámites Administrativos.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45"/>
          <p:cNvSpPr txBox="1"/>
          <p:nvPr>
            <p:ph idx="1" type="subTitle"/>
          </p:nvPr>
        </p:nvSpPr>
        <p:spPr>
          <a:xfrm>
            <a:off x="433150" y="4311150"/>
            <a:ext cx="3723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Itim"/>
                <a:ea typeface="Itim"/>
                <a:cs typeface="Itim"/>
                <a:sym typeface="Itim"/>
              </a:rPr>
              <a:t>Nota: </a:t>
            </a:r>
            <a:r>
              <a:rPr lang="en" sz="1200">
                <a:latin typeface="Itim"/>
                <a:ea typeface="Itim"/>
                <a:cs typeface="Itim"/>
                <a:sym typeface="Itim"/>
              </a:rPr>
              <a:t>Para obtener la credencial electrónica deberás estar inscrito en el ciclo lectivo y con tu fotografía previamente verificada.​</a:t>
            </a:r>
            <a:endParaRPr sz="1200"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300"/>
          </a:p>
        </p:txBody>
      </p:sp>
      <p:sp>
        <p:nvSpPr>
          <p:cNvPr id="579" name="Google Shape;579;p145"/>
          <p:cNvSpPr txBox="1"/>
          <p:nvPr>
            <p:ph type="title"/>
          </p:nvPr>
        </p:nvSpPr>
        <p:spPr>
          <a:xfrm>
            <a:off x="433150" y="289350"/>
            <a:ext cx="6561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Credencial Electrónica ITSON</a:t>
            </a:r>
            <a:endParaRPr/>
          </a:p>
        </p:txBody>
      </p:sp>
      <p:grpSp>
        <p:nvGrpSpPr>
          <p:cNvPr id="580" name="Google Shape;580;p145"/>
          <p:cNvGrpSpPr/>
          <p:nvPr/>
        </p:nvGrpSpPr>
        <p:grpSpPr>
          <a:xfrm>
            <a:off x="490095" y="970445"/>
            <a:ext cx="580423" cy="681083"/>
            <a:chOff x="645175" y="3632150"/>
            <a:chExt cx="394550" cy="462975"/>
          </a:xfrm>
        </p:grpSpPr>
        <p:sp>
          <p:nvSpPr>
            <p:cNvPr id="581" name="Google Shape;581;p145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5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145"/>
          <p:cNvGrpSpPr/>
          <p:nvPr/>
        </p:nvGrpSpPr>
        <p:grpSpPr>
          <a:xfrm flipH="1" rot="1024809">
            <a:off x="4039527" y="4061681"/>
            <a:ext cx="456465" cy="498052"/>
            <a:chOff x="645175" y="3632150"/>
            <a:chExt cx="394550" cy="462975"/>
          </a:xfrm>
        </p:grpSpPr>
        <p:sp>
          <p:nvSpPr>
            <p:cNvPr id="584" name="Google Shape;584;p145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5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145"/>
          <p:cNvSpPr txBox="1"/>
          <p:nvPr/>
        </p:nvSpPr>
        <p:spPr>
          <a:xfrm>
            <a:off x="433150" y="1737238"/>
            <a:ext cx="3723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 Credencial Electrónica ITSON, es un documento oficial para tu identificación, ya que cuenta con tu fotografía,  contiene un código de verificación QR para validar la autenticidad y vigencia, también podrás validar estos datos ingresando el folio a la página </a:t>
            </a:r>
            <a:r>
              <a:rPr lang="en" sz="16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www.itson.mx/ValidarCredencial​</a:t>
            </a:r>
            <a:br>
              <a:rPr lang="en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</a:br>
            <a:endParaRPr/>
          </a:p>
        </p:txBody>
      </p:sp>
      <p:sp>
        <p:nvSpPr>
          <p:cNvPr id="587" name="Google Shape;587;p145"/>
          <p:cNvSpPr txBox="1"/>
          <p:nvPr>
            <p:ph idx="1" type="subTitle"/>
          </p:nvPr>
        </p:nvSpPr>
        <p:spPr>
          <a:xfrm>
            <a:off x="4752250" y="1228650"/>
            <a:ext cx="43455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Para descargar tu credencial electrónica debes seguir la siguiente ruta: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Ingresar a la página de CIA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Autoservicio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Centro de alumnado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En la parte de información académica </a:t>
            </a:r>
            <a:r>
              <a:rPr lang="en" sz="1700">
                <a:latin typeface="Itim"/>
                <a:ea typeface="Itim"/>
                <a:cs typeface="Itim"/>
                <a:sym typeface="Itim"/>
              </a:rPr>
              <a:t>encontrarás</a:t>
            </a:r>
            <a:r>
              <a:rPr lang="en" sz="1700">
                <a:latin typeface="Itim"/>
                <a:ea typeface="Itim"/>
                <a:cs typeface="Itim"/>
                <a:sym typeface="Itim"/>
              </a:rPr>
              <a:t> el apartado de "credencial electrónica"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Se descarga el PDF.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b="1" lang="en" sz="1700">
                <a:latin typeface="Itim"/>
                <a:ea typeface="Itim"/>
                <a:cs typeface="Itim"/>
                <a:sym typeface="Itim"/>
              </a:rPr>
              <a:t>En caso de no contar con fotografía en el sistema de credenciales o bien te fue rechazada deberás enviarla nuevamente al correo de </a:t>
            </a:r>
            <a:r>
              <a:rPr b="1" lang="en" sz="17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credenciales@itson.edu.mx</a:t>
            </a:r>
            <a:endParaRPr b="1" sz="1700"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7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88" name="Google Shape;588;p145"/>
          <p:cNvSpPr txBox="1"/>
          <p:nvPr>
            <p:ph idx="1" type="subTitle"/>
          </p:nvPr>
        </p:nvSpPr>
        <p:spPr>
          <a:xfrm>
            <a:off x="4710350" y="914400"/>
            <a:ext cx="4345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tim"/>
                <a:ea typeface="Itim"/>
                <a:cs typeface="Itim"/>
                <a:sym typeface="Itim"/>
              </a:rPr>
              <a:t>A continuación, realizar la siguiente actividad.</a:t>
            </a:r>
            <a:endParaRPr sz="1700"/>
          </a:p>
        </p:txBody>
      </p:sp>
      <p:sp>
        <p:nvSpPr>
          <p:cNvPr id="589" name="Google Shape;589;p145"/>
          <p:cNvSpPr txBox="1"/>
          <p:nvPr>
            <p:ph idx="1" type="subTitle"/>
          </p:nvPr>
        </p:nvSpPr>
        <p:spPr>
          <a:xfrm rot="-737317">
            <a:off x="1838005" y="1025022"/>
            <a:ext cx="2910690" cy="3463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Itim"/>
                <a:ea typeface="Itim"/>
                <a:cs typeface="Itim"/>
                <a:sym typeface="Itim"/>
              </a:rPr>
              <a:t>¿Y tú, ya tienes tu credencial? 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6"/>
          <p:cNvSpPr txBox="1"/>
          <p:nvPr>
            <p:ph idx="1" type="subTitle"/>
          </p:nvPr>
        </p:nvSpPr>
        <p:spPr>
          <a:xfrm>
            <a:off x="446615" y="765291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Requisitos para la 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fotografía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: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Pueden 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enviar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 fotografía al correo de  </a:t>
            </a:r>
            <a:r>
              <a:rPr lang="en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credenciales@itson.edu.mx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​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La fotografía deberá cumplir con las siguientes  características:</a:t>
            </a:r>
            <a:r>
              <a:rPr lang="en" sz="1400">
                <a:latin typeface="Itim"/>
                <a:ea typeface="Itim"/>
                <a:cs typeface="Itim"/>
                <a:sym typeface="Itim"/>
              </a:rPr>
              <a:t>​​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​A color.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De frente.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Fondo blanco.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Frente descubierta.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Mujeres: no escotes, no estrapless.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Ojos descubiertos (No lentes).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gorra.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piercing's.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Formato JPG.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selfies.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fotos recortadas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fotos de fotos.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La foto debe nombrarse con el ID del alumno.​​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grpSp>
        <p:nvGrpSpPr>
          <p:cNvPr id="595" name="Google Shape;595;p146"/>
          <p:cNvGrpSpPr/>
          <p:nvPr/>
        </p:nvGrpSpPr>
        <p:grpSpPr>
          <a:xfrm flipH="1" rot="1017362">
            <a:off x="7230468" y="1944473"/>
            <a:ext cx="771546" cy="905351"/>
            <a:chOff x="645175" y="3632150"/>
            <a:chExt cx="394550" cy="462975"/>
          </a:xfrm>
        </p:grpSpPr>
        <p:sp>
          <p:nvSpPr>
            <p:cNvPr id="596" name="Google Shape;596;p146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6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8" name="Google Shape;598;p146"/>
          <p:cNvPicPr preferRelativeResize="0"/>
          <p:nvPr/>
        </p:nvPicPr>
        <p:blipFill rotWithShape="1">
          <a:blip r:embed="rId4">
            <a:alphaModFix/>
          </a:blip>
          <a:srcRect b="15250" l="0" r="0" t="14714"/>
          <a:stretch/>
        </p:blipFill>
        <p:spPr>
          <a:xfrm>
            <a:off x="5204148" y="3112674"/>
            <a:ext cx="3094074" cy="14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146"/>
          <p:cNvSpPr txBox="1"/>
          <p:nvPr>
            <p:ph type="title"/>
          </p:nvPr>
        </p:nvSpPr>
        <p:spPr>
          <a:xfrm>
            <a:off x="433150" y="289350"/>
            <a:ext cx="6561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Credencial Electrónica ITSON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748d9f3bf0_0_3099"/>
          <p:cNvSpPr txBox="1"/>
          <p:nvPr>
            <p:ph type="title"/>
          </p:nvPr>
        </p:nvSpPr>
        <p:spPr>
          <a:xfrm>
            <a:off x="449300" y="367425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Baja de Materias</a:t>
            </a:r>
            <a:endParaRPr/>
          </a:p>
        </p:txBody>
      </p:sp>
      <p:sp>
        <p:nvSpPr>
          <p:cNvPr id="605" name="Google Shape;605;g2748d9f3bf0_0_3099"/>
          <p:cNvSpPr txBox="1"/>
          <p:nvPr/>
        </p:nvSpPr>
        <p:spPr>
          <a:xfrm>
            <a:off x="157825" y="862275"/>
            <a:ext cx="5418900" cy="3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P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or otra parte, cuando ha avanzado el semestre y consideras que ya no te será posible acreditar una materia…..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¿Sabes las consecuencias que tiene el reprobarla? </a:t>
            </a:r>
            <a:endParaRPr b="1" sz="1600">
              <a:solidFill>
                <a:srgbClr val="333333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¿Que existe la posibilidad de darla de baja sin que te afecte en tu índice de reprobación?  </a:t>
            </a:r>
            <a:endParaRPr b="1" sz="16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Después de varias semanas de clases, existe un trámite llamando solicitud de baja de materias, en el que podrás solicitar </a:t>
            </a:r>
            <a:r>
              <a:rPr lang="en" sz="1600" u="sng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dejar de cursar una materia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(o más) para evitar reprobarla cuando estimas que no podrás pasarla. 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606" name="Google Shape;606;g2748d9f3bf0_0_30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700" y="1546662"/>
            <a:ext cx="2423823" cy="242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753cf203fd_0_2"/>
          <p:cNvSpPr txBox="1"/>
          <p:nvPr/>
        </p:nvSpPr>
        <p:spPr>
          <a:xfrm>
            <a:off x="473275" y="974550"/>
            <a:ext cx="79500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Se trata de un </a:t>
            </a:r>
            <a:r>
              <a:rPr lang="en" sz="1800" u="sng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trámite formal </a:t>
            </a: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que se realiza en un</a:t>
            </a:r>
            <a:r>
              <a:rPr lang="en" sz="1800" u="sng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 tiempo y forma</a:t>
            </a: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 determinados. Antes de hacerlo tienes que tener muy claro lo que necesitas y estar completamente seguro que es la mejor opción para la materia.</a:t>
            </a:r>
            <a:endParaRPr sz="1800">
              <a:solidFill>
                <a:srgbClr val="333333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Te invito a que revises los </a:t>
            </a:r>
            <a:r>
              <a:rPr lang="en" sz="1800" u="sng">
                <a:solidFill>
                  <a:schemeClr val="hlink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  <a:hlinkClick r:id="rId3"/>
              </a:rPr>
              <a:t>pasos a seguir</a:t>
            </a: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 para este trámite, es muy importante saber qué requisitos necesitas cumplir para que se pueda llevar a cabo: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  <a:hlinkClick r:id="rId4"/>
              </a:rPr>
              <a:t>https://www.itson.mx/pasos a seguir</a:t>
            </a:r>
            <a:endParaRPr sz="1300">
              <a:solidFill>
                <a:srgbClr val="0CA0CC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12" name="Google Shape;612;g2753cf203fd_0_2"/>
          <p:cNvSpPr txBox="1"/>
          <p:nvPr>
            <p:ph type="title"/>
          </p:nvPr>
        </p:nvSpPr>
        <p:spPr>
          <a:xfrm>
            <a:off x="88350" y="972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Baja de Materias</a:t>
            </a:r>
            <a:endParaRPr/>
          </a:p>
        </p:txBody>
      </p:sp>
      <p:sp>
        <p:nvSpPr>
          <p:cNvPr id="613" name="Google Shape;613;g2753cf203fd_0_2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4"/>
          <p:cNvGrpSpPr/>
          <p:nvPr/>
        </p:nvGrpSpPr>
        <p:grpSpPr>
          <a:xfrm>
            <a:off x="344572" y="592188"/>
            <a:ext cx="2960453" cy="176025"/>
            <a:chOff x="4345425" y="2175475"/>
            <a:chExt cx="800750" cy="176025"/>
          </a:xfrm>
        </p:grpSpPr>
        <p:sp>
          <p:nvSpPr>
            <p:cNvPr id="619" name="Google Shape;619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4"/>
          <p:cNvSpPr txBox="1"/>
          <p:nvPr>
            <p:ph idx="21" type="title"/>
          </p:nvPr>
        </p:nvSpPr>
        <p:spPr>
          <a:xfrm>
            <a:off x="444825" y="76500"/>
            <a:ext cx="4397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100"/>
              <a:t>Constancias.</a:t>
            </a:r>
            <a:endParaRPr sz="4100"/>
          </a:p>
        </p:txBody>
      </p:sp>
      <p:sp>
        <p:nvSpPr>
          <p:cNvPr id="622" name="Google Shape;622;p4"/>
          <p:cNvSpPr txBox="1"/>
          <p:nvPr>
            <p:ph type="ctrTitle"/>
          </p:nvPr>
        </p:nvSpPr>
        <p:spPr>
          <a:xfrm>
            <a:off x="444824" y="1988990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Beca TELMEX</a:t>
            </a:r>
            <a:endParaRPr/>
          </a:p>
        </p:txBody>
      </p:sp>
      <p:sp>
        <p:nvSpPr>
          <p:cNvPr id="623" name="Google Shape;623;p4"/>
          <p:cNvSpPr txBox="1"/>
          <p:nvPr>
            <p:ph idx="7" type="ctrTitle"/>
          </p:nvPr>
        </p:nvSpPr>
        <p:spPr>
          <a:xfrm>
            <a:off x="444825" y="2523650"/>
            <a:ext cx="3898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Constancia de calificaciones</a:t>
            </a:r>
            <a:endParaRPr/>
          </a:p>
        </p:txBody>
      </p:sp>
      <p:sp>
        <p:nvSpPr>
          <p:cNvPr id="624" name="Google Shape;624;p4"/>
          <p:cNvSpPr txBox="1"/>
          <p:nvPr>
            <p:ph idx="9" type="ctrTitle"/>
          </p:nvPr>
        </p:nvSpPr>
        <p:spPr>
          <a:xfrm>
            <a:off x="444834" y="92392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Alumno inscrito</a:t>
            </a:r>
            <a:endParaRPr/>
          </a:p>
        </p:txBody>
      </p:sp>
      <p:sp>
        <p:nvSpPr>
          <p:cNvPr id="625" name="Google Shape;625;p4"/>
          <p:cNvSpPr txBox="1"/>
          <p:nvPr>
            <p:ph idx="19" type="ctrTitle"/>
          </p:nvPr>
        </p:nvSpPr>
        <p:spPr>
          <a:xfrm>
            <a:off x="444814" y="14725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Periodo vacacional</a:t>
            </a:r>
            <a:endParaRPr/>
          </a:p>
        </p:txBody>
      </p:sp>
      <p:pic>
        <p:nvPicPr>
          <p:cNvPr id="626" name="Google Shape;6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600" y="296988"/>
            <a:ext cx="4442850" cy="1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"/>
          <p:cNvSpPr txBox="1"/>
          <p:nvPr>
            <p:ph idx="3" type="subTitle"/>
          </p:nvPr>
        </p:nvSpPr>
        <p:spPr>
          <a:xfrm>
            <a:off x="4154175" y="2353799"/>
            <a:ext cx="43977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en" sz="1500">
                <a:latin typeface="Itim"/>
                <a:ea typeface="Itim"/>
                <a:cs typeface="Itim"/>
                <a:sym typeface="Itim"/>
              </a:rPr>
              <a:t>Las constancias son 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útiles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 para muchos 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trámites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, entre ellos, para la 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solicitud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 de algunas BECAS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; si las requieres para el trámite de una, debes solicitarla en 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trámites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 por internet.</a:t>
            </a:r>
            <a:endParaRPr sz="20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28" name="Google Shape;628;p4"/>
          <p:cNvSpPr txBox="1"/>
          <p:nvPr/>
        </p:nvSpPr>
        <p:spPr>
          <a:xfrm>
            <a:off x="444825" y="4579050"/>
            <a:ext cx="755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Nota:</a:t>
            </a:r>
            <a:r>
              <a:rPr lang="en" sz="12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en caso de necesitar otro tipo de constancia puedes comunicarte con la encargada del​ proceso al siguiente correo: </a:t>
            </a:r>
            <a:r>
              <a:rPr lang="en" sz="11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alicia.soto@itson.edu.mx</a:t>
            </a:r>
            <a:endParaRPr sz="16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29" name="Google Shape;629;p4"/>
          <p:cNvSpPr txBox="1"/>
          <p:nvPr/>
        </p:nvSpPr>
        <p:spPr>
          <a:xfrm>
            <a:off x="444825" y="3881650"/>
            <a:ext cx="8229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DB6"/>
                </a:solidFill>
                <a:latin typeface="Itim"/>
                <a:ea typeface="Itim"/>
                <a:cs typeface="Itim"/>
                <a:sym typeface="Itim"/>
              </a:rPr>
              <a:t>Si requieres otro tipo de constancia, puedes consultar la siguiente página:</a:t>
            </a:r>
            <a:endParaRPr sz="1200">
              <a:solidFill>
                <a:srgbClr val="006DB6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0" marL="6985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Itim"/>
              <a:buChar char="■"/>
            </a:pPr>
            <a:r>
              <a:rPr lang="en" sz="1200">
                <a:solidFill>
                  <a:srgbClr val="444444"/>
                </a:solidFill>
                <a:latin typeface="Itim"/>
                <a:ea typeface="Itim"/>
                <a:cs typeface="Itim"/>
                <a:sym typeface="Itim"/>
              </a:rPr>
              <a:t>​​​</a:t>
            </a:r>
            <a:r>
              <a:rPr lang="en" sz="1200">
                <a:solidFill>
                  <a:srgbClr val="0072C6"/>
                </a:solidFill>
                <a:uFill>
                  <a:noFill/>
                </a:uFill>
                <a:latin typeface="Itim"/>
                <a:ea typeface="Itim"/>
                <a:cs typeface="Itim"/>
                <a:sym typeface="It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https://www.itson.mx/servicios/registroescolar/Paginas/solicituddeconstancias-egresados.aspx​</a:t>
            </a:r>
            <a:endParaRPr sz="1200">
              <a:solidFill>
                <a:srgbClr val="0072C6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47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Contactos y horarios en Registro Escolar.</a:t>
            </a:r>
            <a:endParaRPr/>
          </a:p>
        </p:txBody>
      </p:sp>
      <p:grpSp>
        <p:nvGrpSpPr>
          <p:cNvPr id="635" name="Google Shape;635;p147"/>
          <p:cNvGrpSpPr/>
          <p:nvPr/>
        </p:nvGrpSpPr>
        <p:grpSpPr>
          <a:xfrm flipH="1">
            <a:off x="2117661" y="938650"/>
            <a:ext cx="4908678" cy="176025"/>
            <a:chOff x="4345425" y="2175475"/>
            <a:chExt cx="800750" cy="176025"/>
          </a:xfrm>
        </p:grpSpPr>
        <p:sp>
          <p:nvSpPr>
            <p:cNvPr id="636" name="Google Shape;636;p14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4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147"/>
          <p:cNvGrpSpPr/>
          <p:nvPr/>
        </p:nvGrpSpPr>
        <p:grpSpPr>
          <a:xfrm rot="190942">
            <a:off x="7065901" y="663290"/>
            <a:ext cx="1554185" cy="535067"/>
            <a:chOff x="4319250" y="3137000"/>
            <a:chExt cx="885825" cy="524125"/>
          </a:xfrm>
        </p:grpSpPr>
        <p:sp>
          <p:nvSpPr>
            <p:cNvPr id="639" name="Google Shape;639;p147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47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47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47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47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47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47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47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47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47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47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47"/>
          <p:cNvGrpSpPr/>
          <p:nvPr/>
        </p:nvGrpSpPr>
        <p:grpSpPr>
          <a:xfrm rot="190942">
            <a:off x="7095694" y="1401228"/>
            <a:ext cx="1554185" cy="535067"/>
            <a:chOff x="4319250" y="3137000"/>
            <a:chExt cx="885825" cy="524125"/>
          </a:xfrm>
        </p:grpSpPr>
        <p:sp>
          <p:nvSpPr>
            <p:cNvPr id="651" name="Google Shape;651;p147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47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47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47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7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47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47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47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47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47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47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147"/>
          <p:cNvGrpSpPr/>
          <p:nvPr/>
        </p:nvGrpSpPr>
        <p:grpSpPr>
          <a:xfrm rot="190942">
            <a:off x="7256993" y="2141009"/>
            <a:ext cx="1554185" cy="535067"/>
            <a:chOff x="4319250" y="3137000"/>
            <a:chExt cx="885825" cy="524125"/>
          </a:xfrm>
        </p:grpSpPr>
        <p:sp>
          <p:nvSpPr>
            <p:cNvPr id="663" name="Google Shape;663;p147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47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47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47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47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47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47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47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47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47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47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74" name="Google Shape;674;p147"/>
          <p:cNvGraphicFramePr/>
          <p:nvPr/>
        </p:nvGraphicFramePr>
        <p:xfrm>
          <a:off x="720725" y="149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{2770760F-D56B-4CB8-BF14-76EEA996E79E}</a:tableStyleId>
              </a:tblPr>
              <a:tblGrid>
                <a:gridCol w="2360850"/>
                <a:gridCol w="2360850"/>
                <a:gridCol w="2360850"/>
              </a:tblGrid>
              <a:tr h="428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06DB6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W​hatsapp​​</a:t>
                      </a:r>
                      <a:endParaRPr b="1" sz="1700">
                        <a:solidFill>
                          <a:srgbClr val="006DB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06DB6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​Mesa de ​Ayuda</a:t>
                      </a:r>
                      <a:endParaRPr b="1" sz="1700">
                        <a:solidFill>
                          <a:srgbClr val="006DB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06DB6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​Atención Telefónica</a:t>
                      </a:r>
                      <a:endParaRPr b="1" sz="1700">
                        <a:solidFill>
                          <a:srgbClr val="006DB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</a:t>
                      </a: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6441-98-24-97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6441-61-78-36​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-304800" lvl="0" marL="69850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44"/>
                        </a:buClr>
                        <a:buSzPts val="1200"/>
                        <a:buFont typeface="Itim"/>
                        <a:buChar char="■"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De lunes a viernes de 8:00 a 16:00 horas.</a:t>
                      </a:r>
                      <a:endParaRPr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</a:t>
                      </a: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Sitio web: 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72C6"/>
                          </a:solidFill>
                          <a:uFill>
                            <a:noFill/>
                          </a:uFill>
                          <a:latin typeface="Itim"/>
                          <a:ea typeface="Itim"/>
                          <a:cs typeface="Itim"/>
                          <a:sym typeface="Itim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https://apps9.itson.edu.mx/Mes​aAyudaITSON​</a:t>
                      </a:r>
                      <a:endParaRPr b="1" sz="900">
                        <a:solidFill>
                          <a:srgbClr val="0072C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E-mail: 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72C6"/>
                          </a:solidFill>
                          <a:uFill>
                            <a:noFill/>
                          </a:uFill>
                          <a:latin typeface="Itim"/>
                          <a:ea typeface="Itim"/>
                          <a:cs typeface="Itim"/>
                          <a:sym typeface="Itim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mesadeayuda@itson.edu.mx</a:t>
                      </a:r>
                      <a:endParaRPr b="1" sz="1100">
                        <a:solidFill>
                          <a:srgbClr val="0066CC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0066CC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0066CC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-304800" lvl="0" marL="69850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44"/>
                        </a:buClr>
                        <a:buSzPts val="1200"/>
                        <a:buFont typeface="Itim"/>
                        <a:buChar char="■"/>
                      </a:pPr>
                      <a:r>
                        <a:rPr lang="en" sz="12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De lunes a viernes de 8:00 a 16:00 horas.​</a:t>
                      </a:r>
                      <a:endParaRPr sz="12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</a:t>
                      </a: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644-410-9000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644-410-9019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-304800" lvl="0" marL="69850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44"/>
                        </a:buClr>
                        <a:buSzPts val="1200"/>
                        <a:buFont typeface="Itim"/>
                        <a:buChar char="■"/>
                      </a:pPr>
                      <a:r>
                        <a:rPr lang="en" sz="12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De lunes a viernes de 8​:00 a 16:00  horas.​</a:t>
                      </a:r>
                      <a:endParaRPr sz="12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/>
          <p:nvPr>
            <p:ph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Dudas o </a:t>
            </a:r>
            <a:br>
              <a:rPr lang="en"/>
            </a:br>
            <a:r>
              <a:rPr lang="en"/>
              <a:t>Comentarios</a:t>
            </a:r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4495712" y="2052500"/>
            <a:ext cx="3235190" cy="176025"/>
            <a:chOff x="4345425" y="2175475"/>
            <a:chExt cx="800750" cy="176025"/>
          </a:xfrm>
        </p:grpSpPr>
        <p:sp>
          <p:nvSpPr>
            <p:cNvPr id="681" name="Google Shape;681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5430428" y="2921812"/>
            <a:ext cx="2300475" cy="176025"/>
            <a:chOff x="4345425" y="2175475"/>
            <a:chExt cx="800750" cy="176025"/>
          </a:xfrm>
        </p:grpSpPr>
        <p:sp>
          <p:nvSpPr>
            <p:cNvPr id="684" name="Google Shape;684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87" name="Google Shape;687;p25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88" name="Google Shape;688;p25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5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0" name="Google Shape;690;p25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25"/>
          <p:cNvGrpSpPr/>
          <p:nvPr/>
        </p:nvGrpSpPr>
        <p:grpSpPr>
          <a:xfrm flipH="1" rot="473125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692" name="Google Shape;692;p25"/>
            <p:cNvSpPr/>
            <p:nvPr/>
          </p:nvSpPr>
          <p:spPr>
            <a:xfrm>
              <a:off x="5957175" y="1169275"/>
              <a:ext cx="960225" cy="1294975"/>
            </a:xfrm>
            <a:custGeom>
              <a:rect b="b" l="l" r="r" t="t"/>
              <a:pathLst>
                <a:path extrusionOk="0" h="51799" w="38409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5941025" y="2320575"/>
              <a:ext cx="182525" cy="161850"/>
            </a:xfrm>
            <a:custGeom>
              <a:rect b="b" l="l" r="r" t="t"/>
              <a:pathLst>
                <a:path extrusionOk="0" h="6474" w="7301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25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695" name="Google Shape;695;p25"/>
            <p:cNvSpPr/>
            <p:nvPr/>
          </p:nvSpPr>
          <p:spPr>
            <a:xfrm>
              <a:off x="1960327" y="1945716"/>
              <a:ext cx="101772" cy="84174"/>
            </a:xfrm>
            <a:custGeom>
              <a:rect b="b" l="l" r="r" t="t"/>
              <a:pathLst>
                <a:path extrusionOk="0" h="1124" w="1359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786278" y="932528"/>
              <a:ext cx="1190711" cy="1184196"/>
            </a:xfrm>
            <a:custGeom>
              <a:rect b="b" l="l" r="r" t="t"/>
              <a:pathLst>
                <a:path extrusionOk="0" h="15813" w="1590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2046301" y="1303234"/>
              <a:ext cx="466924" cy="643433"/>
            </a:xfrm>
            <a:custGeom>
              <a:rect b="b" l="l" r="r" t="t"/>
              <a:pathLst>
                <a:path extrusionOk="0" h="8592" w="6235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2011178" y="499887"/>
              <a:ext cx="505715" cy="768271"/>
            </a:xfrm>
            <a:custGeom>
              <a:rect b="b" l="l" r="r" t="t"/>
              <a:pathLst>
                <a:path extrusionOk="0" h="10259" w="6753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1353943" y="488729"/>
              <a:ext cx="1127806" cy="1446827"/>
            </a:xfrm>
            <a:custGeom>
              <a:rect b="b" l="l" r="r" t="t"/>
              <a:pathLst>
                <a:path extrusionOk="0" h="19320" w="1506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1275309" y="1947139"/>
              <a:ext cx="685071" cy="251023"/>
            </a:xfrm>
            <a:custGeom>
              <a:rect b="b" l="l" r="r" t="t"/>
              <a:pathLst>
                <a:path extrusionOk="0" h="3352" w="9148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760441" y="1269908"/>
              <a:ext cx="1827629" cy="1012329"/>
            </a:xfrm>
            <a:custGeom>
              <a:rect b="b" l="l" r="r" t="t"/>
              <a:pathLst>
                <a:path extrusionOk="0" h="13518" w="24405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774295" y="1349441"/>
              <a:ext cx="485346" cy="860682"/>
            </a:xfrm>
            <a:custGeom>
              <a:rect b="b" l="l" r="r" t="t"/>
              <a:pathLst>
                <a:path extrusionOk="0" h="11493" w="6481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720000" y="457200"/>
              <a:ext cx="1896676" cy="1849272"/>
            </a:xfrm>
            <a:custGeom>
              <a:rect b="b" l="l" r="r" t="t"/>
              <a:pathLst>
                <a:path extrusionOk="0" h="24694" w="25327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501027" y="610575"/>
              <a:ext cx="451647" cy="356464"/>
            </a:xfrm>
            <a:custGeom>
              <a:rect b="b" l="l" r="r" t="t"/>
              <a:pathLst>
                <a:path extrusionOk="0" h="4760" w="6031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610741" y="785219"/>
              <a:ext cx="420418" cy="367698"/>
            </a:xfrm>
            <a:custGeom>
              <a:rect b="b" l="l" r="r" t="t"/>
              <a:pathLst>
                <a:path extrusionOk="0" h="4910" w="5614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733036" y="976413"/>
              <a:ext cx="398701" cy="341262"/>
            </a:xfrm>
            <a:custGeom>
              <a:rect b="b" l="l" r="r" t="t"/>
              <a:pathLst>
                <a:path extrusionOk="0" h="4557" w="5324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824702" y="1133683"/>
              <a:ext cx="399300" cy="342985"/>
            </a:xfrm>
            <a:custGeom>
              <a:rect b="b" l="l" r="r" t="t"/>
              <a:pathLst>
                <a:path extrusionOk="0" h="4580" w="5332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942129" y="1277696"/>
              <a:ext cx="363204" cy="358037"/>
            </a:xfrm>
            <a:custGeom>
              <a:rect b="b" l="l" r="r" t="t"/>
              <a:pathLst>
                <a:path extrusionOk="0" h="4781" w="485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934185" y="1044339"/>
              <a:ext cx="419819" cy="287044"/>
            </a:xfrm>
            <a:custGeom>
              <a:rect b="b" l="l" r="r" t="t"/>
              <a:pathLst>
                <a:path extrusionOk="0" h="3833" w="5606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029445" y="1254031"/>
              <a:ext cx="438242" cy="255366"/>
            </a:xfrm>
            <a:custGeom>
              <a:rect b="b" l="l" r="r" t="t"/>
              <a:pathLst>
                <a:path extrusionOk="0" h="3410" w="5852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1131146" y="1404935"/>
              <a:ext cx="441012" cy="257014"/>
            </a:xfrm>
            <a:custGeom>
              <a:rect b="b" l="l" r="r" t="t"/>
              <a:pathLst>
                <a:path extrusionOk="0" h="3432" w="5889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229327" y="1571640"/>
              <a:ext cx="452321" cy="268771"/>
            </a:xfrm>
            <a:custGeom>
              <a:rect b="b" l="l" r="r" t="t"/>
              <a:pathLst>
                <a:path extrusionOk="0" h="3589" w="604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330802" y="1742989"/>
              <a:ext cx="483698" cy="232376"/>
            </a:xfrm>
            <a:custGeom>
              <a:rect b="b" l="l" r="r" t="t"/>
              <a:pathLst>
                <a:path extrusionOk="0" h="3103" w="6459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87251" y="1144242"/>
              <a:ext cx="585171" cy="972489"/>
            </a:xfrm>
            <a:custGeom>
              <a:rect b="b" l="l" r="r" t="t"/>
              <a:pathLst>
                <a:path extrusionOk="0" h="12986" w="7814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1354842" y="779976"/>
              <a:ext cx="692485" cy="1155589"/>
            </a:xfrm>
            <a:custGeom>
              <a:rect b="b" l="l" r="r" t="t"/>
              <a:pathLst>
                <a:path extrusionOk="0" h="15431" w="9247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"/>
          <p:cNvSpPr txBox="1"/>
          <p:nvPr>
            <p:ph type="ctrTitle"/>
          </p:nvPr>
        </p:nvSpPr>
        <p:spPr>
          <a:xfrm>
            <a:off x="1913964" y="1389204"/>
            <a:ext cx="5316071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T</a:t>
            </a:r>
            <a:r>
              <a:rPr lang="en"/>
              <a:t>rámites</a:t>
            </a:r>
            <a:r>
              <a:rPr lang="en"/>
              <a:t> Administrativos </a:t>
            </a:r>
            <a:br>
              <a:rPr lang="en"/>
            </a:br>
            <a:endParaRPr/>
          </a:p>
        </p:txBody>
      </p:sp>
      <p:sp>
        <p:nvSpPr>
          <p:cNvPr id="446" name="Google Shape;446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3"/>
          <p:cNvSpPr txBox="1"/>
          <p:nvPr>
            <p:ph type="title"/>
          </p:nvPr>
        </p:nvSpPr>
        <p:spPr>
          <a:xfrm>
            <a:off x="692593" y="1017142"/>
            <a:ext cx="4080234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</a:t>
            </a:r>
            <a:endParaRPr sz="4400"/>
          </a:p>
        </p:txBody>
      </p:sp>
      <p:grpSp>
        <p:nvGrpSpPr>
          <p:cNvPr id="452" name="Google Shape;452;p143"/>
          <p:cNvGrpSpPr/>
          <p:nvPr/>
        </p:nvGrpSpPr>
        <p:grpSpPr>
          <a:xfrm flipH="1">
            <a:off x="1294902" y="1617215"/>
            <a:ext cx="2383432" cy="176025"/>
            <a:chOff x="4345425" y="2175475"/>
            <a:chExt cx="800750" cy="176025"/>
          </a:xfrm>
        </p:grpSpPr>
        <p:sp>
          <p:nvSpPr>
            <p:cNvPr id="453" name="Google Shape;453;p14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143"/>
          <p:cNvGrpSpPr/>
          <p:nvPr/>
        </p:nvGrpSpPr>
        <p:grpSpPr>
          <a:xfrm rot="807122">
            <a:off x="5592574" y="1310995"/>
            <a:ext cx="2497551" cy="2401906"/>
            <a:chOff x="1857000" y="3245400"/>
            <a:chExt cx="1233825" cy="1186575"/>
          </a:xfrm>
        </p:grpSpPr>
        <p:sp>
          <p:nvSpPr>
            <p:cNvPr id="456" name="Google Shape;456;p14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143"/>
          <p:cNvGrpSpPr/>
          <p:nvPr/>
        </p:nvGrpSpPr>
        <p:grpSpPr>
          <a:xfrm rot="2556023">
            <a:off x="7422006" y="3040190"/>
            <a:ext cx="1144723" cy="1961055"/>
            <a:chOff x="2946667" y="3613768"/>
            <a:chExt cx="640047" cy="1096482"/>
          </a:xfrm>
        </p:grpSpPr>
        <p:sp>
          <p:nvSpPr>
            <p:cNvPr id="463" name="Google Shape;463;p143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rect b="b" l="l" r="r" t="t"/>
              <a:pathLst>
                <a:path extrusionOk="0" h="26989" w="1160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3"/>
            <p:cNvSpPr/>
            <p:nvPr/>
          </p:nvSpPr>
          <p:spPr>
            <a:xfrm>
              <a:off x="3380325" y="3719775"/>
              <a:ext cx="23925" cy="52975"/>
            </a:xfrm>
            <a:custGeom>
              <a:rect b="b" l="l" r="r" t="t"/>
              <a:pathLst>
                <a:path extrusionOk="0" h="2119" w="957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3"/>
            <p:cNvSpPr/>
            <p:nvPr/>
          </p:nvSpPr>
          <p:spPr>
            <a:xfrm>
              <a:off x="3385800" y="3742450"/>
              <a:ext cx="10225" cy="27275"/>
            </a:xfrm>
            <a:custGeom>
              <a:rect b="b" l="l" r="r" t="t"/>
              <a:pathLst>
                <a:path extrusionOk="0" h="1091" w="409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3"/>
            <p:cNvSpPr/>
            <p:nvPr/>
          </p:nvSpPr>
          <p:spPr>
            <a:xfrm>
              <a:off x="3397550" y="3877700"/>
              <a:ext cx="60275" cy="34650"/>
            </a:xfrm>
            <a:custGeom>
              <a:rect b="b" l="l" r="r" t="t"/>
              <a:pathLst>
                <a:path extrusionOk="0" h="1386" w="2411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3"/>
            <p:cNvSpPr/>
            <p:nvPr/>
          </p:nvSpPr>
          <p:spPr>
            <a:xfrm>
              <a:off x="3423800" y="3854950"/>
              <a:ext cx="38375" cy="26000"/>
            </a:xfrm>
            <a:custGeom>
              <a:rect b="b" l="l" r="r" t="t"/>
              <a:pathLst>
                <a:path extrusionOk="0" h="1040" w="1535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3"/>
            <p:cNvSpPr/>
            <p:nvPr/>
          </p:nvSpPr>
          <p:spPr>
            <a:xfrm>
              <a:off x="3449275" y="3833800"/>
              <a:ext cx="18725" cy="17825"/>
            </a:xfrm>
            <a:custGeom>
              <a:rect b="b" l="l" r="r" t="t"/>
              <a:pathLst>
                <a:path extrusionOk="0" h="713" w="749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3"/>
            <p:cNvSpPr/>
            <p:nvPr/>
          </p:nvSpPr>
          <p:spPr>
            <a:xfrm>
              <a:off x="3108375" y="4434875"/>
              <a:ext cx="173600" cy="275375"/>
            </a:xfrm>
            <a:custGeom>
              <a:rect b="b" l="l" r="r" t="t"/>
              <a:pathLst>
                <a:path extrusionOk="0" h="11015" w="6944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43"/>
          <p:cNvGrpSpPr/>
          <p:nvPr/>
        </p:nvGrpSpPr>
        <p:grpSpPr>
          <a:xfrm rot="674490">
            <a:off x="3890505" y="3980808"/>
            <a:ext cx="3474315" cy="888850"/>
            <a:chOff x="3809875" y="1963175"/>
            <a:chExt cx="1923600" cy="492150"/>
          </a:xfrm>
        </p:grpSpPr>
        <p:sp>
          <p:nvSpPr>
            <p:cNvPr id="471" name="Google Shape;471;p14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4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4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4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4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4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4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4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43"/>
          <p:cNvGrpSpPr/>
          <p:nvPr/>
        </p:nvGrpSpPr>
        <p:grpSpPr>
          <a:xfrm rot="1386640">
            <a:off x="3827514" y="694200"/>
            <a:ext cx="806665" cy="421749"/>
            <a:chOff x="1822875" y="1377000"/>
            <a:chExt cx="548075" cy="286550"/>
          </a:xfrm>
        </p:grpSpPr>
        <p:sp>
          <p:nvSpPr>
            <p:cNvPr id="483" name="Google Shape;483;p14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4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143"/>
          <p:cNvSpPr txBox="1"/>
          <p:nvPr/>
        </p:nvSpPr>
        <p:spPr>
          <a:xfrm rot="914595">
            <a:off x="5632046" y="1823009"/>
            <a:ext cx="2538820" cy="755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b="1" i="0" sz="4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93" name="Google Shape;493;p143"/>
          <p:cNvSpPr txBox="1"/>
          <p:nvPr/>
        </p:nvSpPr>
        <p:spPr>
          <a:xfrm>
            <a:off x="504725" y="1999976"/>
            <a:ext cx="42681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tim"/>
              <a:buChar char="●"/>
            </a:pPr>
            <a:r>
              <a:rPr lang="en" sz="18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Trámites Internet </a:t>
            </a:r>
            <a:endParaRPr sz="18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tim"/>
              <a:buChar char="●"/>
            </a:pPr>
            <a:r>
              <a:rPr lang="en" sz="18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Trámites por ventanilla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g2748d9f3bf0_0_1518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499" name="Google Shape;499;g2748d9f3bf0_0_15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2748d9f3bf0_0_15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g2748d9f3bf0_0_1518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502" name="Google Shape;502;g2748d9f3bf0_0_15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2748d9f3bf0_0_15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g2748d9f3bf0_0_1518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505" name="Google Shape;505;g2748d9f3bf0_0_1518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506" name="Google Shape;506;g2748d9f3bf0_0_1518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507" name="Google Shape;507;g2748d9f3bf0_0_1518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508" name="Google Shape;508;g2748d9f3bf0_0_1518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509" name="Google Shape;509;g2748d9f3bf0_0_1518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510" name="Google Shape;510;g2748d9f3bf0_0_15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2748d9f3bf0_0_15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748d9f3bf0_0_3133"/>
          <p:cNvSpPr txBox="1"/>
          <p:nvPr>
            <p:ph idx="4294967295" type="title"/>
          </p:nvPr>
        </p:nvSpPr>
        <p:spPr>
          <a:xfrm>
            <a:off x="288875" y="768450"/>
            <a:ext cx="3763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ITSON </a:t>
            </a:r>
            <a:endParaRPr/>
          </a:p>
        </p:txBody>
      </p:sp>
      <p:sp>
        <p:nvSpPr>
          <p:cNvPr id="517" name="Google Shape;517;g2748d9f3bf0_0_3133"/>
          <p:cNvSpPr txBox="1"/>
          <p:nvPr>
            <p:ph idx="4294967295" type="subTitle"/>
          </p:nvPr>
        </p:nvSpPr>
        <p:spPr>
          <a:xfrm>
            <a:off x="449300" y="1709550"/>
            <a:ext cx="42351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El departamento de registro escolar, se 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encarga de administrar los procesos de control </a:t>
            </a: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necesarios durante la trayectoria de los alumnos y </a:t>
            </a: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después</a:t>
            </a: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de egresados.</a:t>
            </a:r>
            <a:endParaRPr sz="15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18" name="Google Shape;518;g2748d9f3bf0_0_3133"/>
          <p:cNvSpPr txBox="1"/>
          <p:nvPr>
            <p:ph idx="4294967295" type="subTitle"/>
          </p:nvPr>
        </p:nvSpPr>
        <p:spPr>
          <a:xfrm>
            <a:off x="1064800" y="1258776"/>
            <a:ext cx="2506200" cy="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Trámites administrativos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19" name="Google Shape;519;g2748d9f3bf0_0_3133"/>
          <p:cNvSpPr txBox="1"/>
          <p:nvPr>
            <p:ph idx="4294967295" type="title"/>
          </p:nvPr>
        </p:nvSpPr>
        <p:spPr>
          <a:xfrm>
            <a:off x="5462425" y="874800"/>
            <a:ext cx="32724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Registro Escolar </a:t>
            </a:r>
            <a:endParaRPr/>
          </a:p>
        </p:txBody>
      </p:sp>
      <p:sp>
        <p:nvSpPr>
          <p:cNvPr id="520" name="Google Shape;520;g2748d9f3bf0_0_3133"/>
          <p:cNvSpPr txBox="1"/>
          <p:nvPr/>
        </p:nvSpPr>
        <p:spPr>
          <a:xfrm>
            <a:off x="5139900" y="1523375"/>
            <a:ext cx="40041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En el micrositio de </a:t>
            </a: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Registro Escolar </a:t>
            </a: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encontrarás todos los trámites que necesitas o puedes requerir en algún momento de tu trayectoria académica</a:t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Trámites por internet</a:t>
            </a: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</a:t>
            </a:r>
            <a:endParaRPr b="1" sz="1500" u="sng">
              <a:solidFill>
                <a:schemeClr val="dk1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T</a:t>
            </a: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rámites por ventanilla (presencial)</a:t>
            </a:r>
            <a:r>
              <a:rPr b="1" lang="en" sz="1500" u="sng">
                <a:solidFill>
                  <a:schemeClr val="dk2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</a:t>
            </a:r>
            <a:endParaRPr b="1" sz="1500" u="sng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descr="ITSON &gt; Servicios &gt; Registro Escolar &gt; Directorio de ..." id="521" name="Google Shape;521;g2748d9f3bf0_0_3133"/>
          <p:cNvPicPr preferRelativeResize="0"/>
          <p:nvPr/>
        </p:nvPicPr>
        <p:blipFill rotWithShape="1">
          <a:blip r:embed="rId6">
            <a:alphaModFix/>
          </a:blip>
          <a:srcRect b="3827" l="0" r="0" t="0"/>
          <a:stretch/>
        </p:blipFill>
        <p:spPr>
          <a:xfrm>
            <a:off x="896726" y="3767325"/>
            <a:ext cx="5113050" cy="11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2748d9f3bf0_0_3133"/>
          <p:cNvSpPr/>
          <p:nvPr/>
        </p:nvSpPr>
        <p:spPr>
          <a:xfrm rot="-1036813">
            <a:off x="4119442" y="765291"/>
            <a:ext cx="1137867" cy="635240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g2748d9f3bf0_0_3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3385">
            <a:off x="6040673" y="2620445"/>
            <a:ext cx="1610455" cy="161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2748d9f3bf0_0_3119"/>
          <p:cNvSpPr txBox="1"/>
          <p:nvPr>
            <p:ph type="title"/>
          </p:nvPr>
        </p:nvSpPr>
        <p:spPr>
          <a:xfrm>
            <a:off x="720000" y="3876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Trámites por internet</a:t>
            </a:r>
            <a:endParaRPr/>
          </a:p>
        </p:txBody>
      </p:sp>
      <p:sp>
        <p:nvSpPr>
          <p:cNvPr id="529" name="Google Shape;529;g2748d9f3bf0_0_3119"/>
          <p:cNvSpPr txBox="1"/>
          <p:nvPr/>
        </p:nvSpPr>
        <p:spPr>
          <a:xfrm>
            <a:off x="0" y="1568125"/>
            <a:ext cx="78405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Afiliación de Estudiantes al Seguro Facultativo 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Selección de Carga Académica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Cambio de Programa ​y/​o Plan de Estudios, Programa Simul​táneo, Revalidación Interna​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Baja Parcial o Total de Materias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Constancias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Solicitud​ de Examen No-Ordinario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Certificado de Estudios Integro o Parcial</a:t>
            </a:r>
            <a:endParaRPr sz="1000">
              <a:solidFill>
                <a:srgbClr val="0072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g2748d9f3bf0_0_3119"/>
          <p:cNvSpPr txBox="1"/>
          <p:nvPr/>
        </p:nvSpPr>
        <p:spPr>
          <a:xfrm>
            <a:off x="551525" y="963625"/>
            <a:ext cx="7491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Estos son los </a:t>
            </a:r>
            <a:r>
              <a:rPr lang="en" sz="1700"/>
              <a:t>trámites</a:t>
            </a:r>
            <a:r>
              <a:rPr lang="en" sz="1700"/>
              <a:t> que puedes hacer por la </a:t>
            </a:r>
            <a:r>
              <a:rPr lang="en" sz="1700"/>
              <a:t>página</a:t>
            </a:r>
            <a:r>
              <a:rPr lang="en" sz="1700"/>
              <a:t> de registro escolar. </a:t>
            </a:r>
            <a:r>
              <a:rPr lang="en" sz="1700"/>
              <a:t>  </a:t>
            </a:r>
            <a:endParaRPr sz="1700"/>
          </a:p>
        </p:txBody>
      </p:sp>
      <p:sp>
        <p:nvSpPr>
          <p:cNvPr id="531" name="Google Shape;531;g2748d9f3bf0_0_3119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748d9f3bf0_0_312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Trámites por ventanilla (presencial)</a:t>
            </a:r>
            <a:endParaRPr/>
          </a:p>
        </p:txBody>
      </p:sp>
      <p:sp>
        <p:nvSpPr>
          <p:cNvPr id="537" name="Google Shape;537;g2748d9f3bf0_0_3126"/>
          <p:cNvSpPr txBox="1"/>
          <p:nvPr/>
        </p:nvSpPr>
        <p:spPr>
          <a:xfrm>
            <a:off x="0" y="1490550"/>
            <a:ext cx="61260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Impresión de Boleta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Recepción de Documentación Escolar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Retiro de Documentación Escolar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Regeneración de Contraseña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Toma de Fotografía para la Credencial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Revalidación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Examen Especial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Expedición de Título Profesional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Credencial Electrónica ITSON</a:t>
            </a:r>
            <a:b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538" name="Google Shape;538;g2748d9f3bf0_0_3126"/>
          <p:cNvSpPr txBox="1"/>
          <p:nvPr/>
        </p:nvSpPr>
        <p:spPr>
          <a:xfrm>
            <a:off x="0" y="973338"/>
            <a:ext cx="7098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Estos son los trámites que puedes hacer en ventanilla de registro escolar.  </a:t>
            </a:r>
            <a:endParaRPr sz="1500"/>
          </a:p>
        </p:txBody>
      </p:sp>
      <p:sp>
        <p:nvSpPr>
          <p:cNvPr id="539" name="Google Shape;539;g2748d9f3bf0_0_3126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540" name="Google Shape;540;g2748d9f3bf0_0_31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1596621">
            <a:off x="4962325" y="1860750"/>
            <a:ext cx="32850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748d9f3bf0_0_3182"/>
          <p:cNvSpPr txBox="1"/>
          <p:nvPr>
            <p:ph idx="4294967295" type="subTitle"/>
          </p:nvPr>
        </p:nvSpPr>
        <p:spPr>
          <a:xfrm>
            <a:off x="1201275" y="914400"/>
            <a:ext cx="7082400" cy="26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2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A </a:t>
            </a:r>
            <a:r>
              <a:rPr lang="en" sz="42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continuación</a:t>
            </a:r>
            <a:r>
              <a:rPr lang="en" sz="42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veremos con más detalles algunos servicios de los anteriores.</a:t>
            </a:r>
            <a:endParaRPr sz="45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6" name="Google Shape;546;g2748d9f3bf0_0_3182"/>
          <p:cNvSpPr/>
          <p:nvPr/>
        </p:nvSpPr>
        <p:spPr>
          <a:xfrm>
            <a:off x="4543925" y="3272600"/>
            <a:ext cx="771900" cy="942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"/>
          <p:cNvGrpSpPr/>
          <p:nvPr/>
        </p:nvGrpSpPr>
        <p:grpSpPr>
          <a:xfrm>
            <a:off x="2624671" y="914400"/>
            <a:ext cx="4356480" cy="176025"/>
            <a:chOff x="4345425" y="2175475"/>
            <a:chExt cx="800750" cy="176025"/>
          </a:xfrm>
        </p:grpSpPr>
        <p:sp>
          <p:nvSpPr>
            <p:cNvPr id="552" name="Google Shape;552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4" name="Google Shape;554;p2"/>
          <p:cNvSpPr txBox="1"/>
          <p:nvPr>
            <p:ph type="title"/>
          </p:nvPr>
        </p:nvSpPr>
        <p:spPr>
          <a:xfrm>
            <a:off x="720000" y="5544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Recepción de Documentación Escolar</a:t>
            </a:r>
            <a:endParaRPr/>
          </a:p>
        </p:txBody>
      </p:sp>
      <p:sp>
        <p:nvSpPr>
          <p:cNvPr id="555" name="Google Shape;555;p2"/>
          <p:cNvSpPr txBox="1"/>
          <p:nvPr/>
        </p:nvSpPr>
        <p:spPr>
          <a:xfrm>
            <a:off x="396900" y="1311500"/>
            <a:ext cx="87471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Es un requisito </a:t>
            </a:r>
            <a:r>
              <a:rPr lang="en" sz="1800">
                <a:latin typeface="Itim"/>
                <a:ea typeface="Itim"/>
                <a:cs typeface="Itim"/>
                <a:sym typeface="Itim"/>
              </a:rPr>
              <a:t>después</a:t>
            </a:r>
            <a:r>
              <a:rPr lang="en" sz="1800">
                <a:latin typeface="Itim"/>
                <a:ea typeface="Itim"/>
                <a:cs typeface="Itim"/>
                <a:sym typeface="Itim"/>
              </a:rPr>
              <a:t> de ser admitido el entregar </a:t>
            </a:r>
            <a:r>
              <a:rPr i="0" lang="en" sz="1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completa esta documentación en físico en el área de registro escolar. </a:t>
            </a:r>
            <a:endParaRPr i="0" sz="18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Itim"/>
              <a:ea typeface="Itim"/>
              <a:cs typeface="Itim"/>
              <a:sym typeface="Itim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Itim"/>
              <a:buChar char="•"/>
            </a:pPr>
            <a:r>
              <a:rPr lang="en" sz="1500">
                <a:solidFill>
                  <a:srgbClr val="333333"/>
                </a:solidFill>
                <a:latin typeface="Itim"/>
                <a:ea typeface="Itim"/>
                <a:cs typeface="Itim"/>
                <a:sym typeface="Itim"/>
              </a:rPr>
              <a:t>Acta de Nacimiento Original.(formato nuevo de cajero).</a:t>
            </a:r>
            <a:endParaRPr sz="1500">
              <a:solidFill>
                <a:srgbClr val="333333"/>
              </a:solidFill>
              <a:latin typeface="Itim"/>
              <a:ea typeface="Itim"/>
              <a:cs typeface="Itim"/>
              <a:sym typeface="Itim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Itim"/>
              <a:buChar char="•"/>
            </a:pPr>
            <a:r>
              <a:rPr lang="en" sz="1500">
                <a:solidFill>
                  <a:srgbClr val="333333"/>
                </a:solidFill>
                <a:latin typeface="Itim"/>
                <a:ea typeface="Itim"/>
                <a:cs typeface="Itim"/>
                <a:sym typeface="Itim"/>
              </a:rPr>
              <a:t>Certificado de Preparatoria Original. (Todo certificado expedido fuera del Estado de Sonora deberá estar legalizado).</a:t>
            </a:r>
            <a:endParaRPr sz="1500">
              <a:solidFill>
                <a:srgbClr val="333333"/>
              </a:solidFill>
              <a:latin typeface="Itim"/>
              <a:ea typeface="Itim"/>
              <a:cs typeface="Itim"/>
              <a:sym typeface="Itim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Itim"/>
              <a:buChar char="•"/>
            </a:pPr>
            <a:r>
              <a:rPr lang="en" sz="1500">
                <a:solidFill>
                  <a:srgbClr val="333333"/>
                </a:solidFill>
                <a:latin typeface="Itim"/>
                <a:ea typeface="Itim"/>
                <a:cs typeface="Itim"/>
                <a:sym typeface="Itim"/>
              </a:rPr>
              <a:t>​Copia de la CURP.</a:t>
            </a:r>
            <a:endParaRPr sz="1500">
              <a:solidFill>
                <a:srgbClr val="333333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556" name="Google Shape;556;p2"/>
          <p:cNvGrpSpPr/>
          <p:nvPr/>
        </p:nvGrpSpPr>
        <p:grpSpPr>
          <a:xfrm rot="-3426572">
            <a:off x="7624288" y="178426"/>
            <a:ext cx="1257072" cy="784543"/>
            <a:chOff x="4697000" y="3525875"/>
            <a:chExt cx="1131500" cy="555150"/>
          </a:xfrm>
        </p:grpSpPr>
        <p:sp>
          <p:nvSpPr>
            <p:cNvPr id="557" name="Google Shape;557;p2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2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573" name="Google Shape;5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8856">
            <a:off x="3153274" y="3003974"/>
            <a:ext cx="2322549" cy="154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EDFC0E-6144-42C2-B908-482635E1CDE5}"/>
</file>

<file path=customXml/itemProps2.xml><?xml version="1.0" encoding="utf-8"?>
<ds:datastoreItem xmlns:ds="http://schemas.openxmlformats.org/officeDocument/2006/customXml" ds:itemID="{EC9378FF-7D64-4819-A65A-105068CA93A1}"/>
</file>

<file path=customXml/itemProps3.xml><?xml version="1.0" encoding="utf-8"?>
<ds:datastoreItem xmlns:ds="http://schemas.openxmlformats.org/officeDocument/2006/customXml" ds:itemID="{F7A91007-826C-411A-98FA-57E8624334A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Lucia Felix Rochin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