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61" r:id="rId5"/>
    <p:sldId id="260" r:id="rId6"/>
    <p:sldId id="266" r:id="rId7"/>
    <p:sldId id="263" r:id="rId8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2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97F-9A5A-43A9-883F-B8EA750F040E}" type="datetimeFigureOut">
              <a:rPr lang="es-MX" smtClean="0"/>
              <a:t>26/11/2021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DA79-2105-4F8F-A6E4-C8BBAECC8E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5767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97F-9A5A-43A9-883F-B8EA750F040E}" type="datetimeFigureOut">
              <a:rPr lang="es-MX" smtClean="0"/>
              <a:t>26/11/2021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DA79-2105-4F8F-A6E4-C8BBAECC8E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1375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97F-9A5A-43A9-883F-B8EA750F040E}" type="datetimeFigureOut">
              <a:rPr lang="es-MX" smtClean="0"/>
              <a:t>26/11/2021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DA79-2105-4F8F-A6E4-C8BBAECC8E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4873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97F-9A5A-43A9-883F-B8EA750F040E}" type="datetimeFigureOut">
              <a:rPr lang="es-MX" smtClean="0"/>
              <a:t>26/11/2021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DA79-2105-4F8F-A6E4-C8BBAECC8E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0395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97F-9A5A-43A9-883F-B8EA750F040E}" type="datetimeFigureOut">
              <a:rPr lang="es-MX" smtClean="0"/>
              <a:t>26/11/2021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DA79-2105-4F8F-A6E4-C8BBAECC8E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9277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97F-9A5A-43A9-883F-B8EA750F040E}" type="datetimeFigureOut">
              <a:rPr lang="es-MX" smtClean="0"/>
              <a:t>26/11/2021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DA79-2105-4F8F-A6E4-C8BBAECC8E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4625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97F-9A5A-43A9-883F-B8EA750F040E}" type="datetimeFigureOut">
              <a:rPr lang="es-MX" smtClean="0"/>
              <a:t>26/11/2021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DA79-2105-4F8F-A6E4-C8BBAECC8E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0382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97F-9A5A-43A9-883F-B8EA750F040E}" type="datetimeFigureOut">
              <a:rPr lang="es-MX" smtClean="0"/>
              <a:t>26/11/2021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DA79-2105-4F8F-A6E4-C8BBAECC8E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4804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97F-9A5A-43A9-883F-B8EA750F040E}" type="datetimeFigureOut">
              <a:rPr lang="es-MX" smtClean="0"/>
              <a:t>26/11/2021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DA79-2105-4F8F-A6E4-C8BBAECC8E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8802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97F-9A5A-43A9-883F-B8EA750F040E}" type="datetimeFigureOut">
              <a:rPr lang="es-MX" smtClean="0"/>
              <a:t>26/11/2021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DA79-2105-4F8F-A6E4-C8BBAECC8E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0070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297F-9A5A-43A9-883F-B8EA750F040E}" type="datetimeFigureOut">
              <a:rPr lang="es-MX" smtClean="0"/>
              <a:t>26/11/2021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DA79-2105-4F8F-A6E4-C8BBAECC8E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7334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3297F-9A5A-43A9-883F-B8EA750F040E}" type="datetimeFigureOut">
              <a:rPr lang="es-MX" smtClean="0"/>
              <a:t>26/11/2021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4DA79-2105-4F8F-A6E4-C8BBAECC8E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0188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vrascon@itson.edu.mx" TargetMode="External"/><Relationship Id="rId2" Type="http://schemas.openxmlformats.org/officeDocument/2006/relationships/hyperlink" Target="mailto:tutorias@itson.edu.m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cazazueta@itson.edu.mx" TargetMode="External"/><Relationship Id="rId5" Type="http://schemas.openxmlformats.org/officeDocument/2006/relationships/hyperlink" Target="mailto:damari.rodriguez@itson.edu.mx" TargetMode="External"/><Relationship Id="rId4" Type="http://schemas.openxmlformats.org/officeDocument/2006/relationships/hyperlink" Target="mailto:ana.felixr@itson.edu.m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idiomasi@itson.edu.mx" TargetMode="External"/><Relationship Id="rId2" Type="http://schemas.openxmlformats.org/officeDocument/2006/relationships/hyperlink" Target="mailto:carmen.lugo@itson.edu.mx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apps2.itson.edu.mx/guiaingles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arco.molina@itson.mx" TargetMode="External"/><Relationship Id="rId7" Type="http://schemas.openxmlformats.org/officeDocument/2006/relationships/hyperlink" Target="mailto:ofel&#241;ix@itson.edu.mx" TargetMode="External"/><Relationship Id="rId2" Type="http://schemas.openxmlformats.org/officeDocument/2006/relationships/hyperlink" Target="mailto:vrascon@itson.edu.m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jorgeg.sanchez@itson.edu.mx" TargetMode="External"/><Relationship Id="rId5" Type="http://schemas.openxmlformats.org/officeDocument/2006/relationships/hyperlink" Target="mailto:xochilt.lopez@itson.edu.mx" TargetMode="External"/><Relationship Id="rId4" Type="http://schemas.openxmlformats.org/officeDocument/2006/relationships/hyperlink" Target="mailto:omar.valenzuela@itson.edu.m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denisse.amavizca@itson.edu.mx" TargetMode="External"/><Relationship Id="rId2" Type="http://schemas.openxmlformats.org/officeDocument/2006/relationships/hyperlink" Target="mailto:alicia.barron@itson.edu.mx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marisela.alvarez@itson.edu.mx" TargetMode="External"/><Relationship Id="rId4" Type="http://schemas.openxmlformats.org/officeDocument/2006/relationships/hyperlink" Target="mailto:carlos.noriega@itson.edu.mx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meet.google.com/ypp-tsmf-ujk?authuser=0" TargetMode="External"/><Relationship Id="rId3" Type="http://schemas.openxmlformats.org/officeDocument/2006/relationships/hyperlink" Target="https://sandbox.itson.edu.mx/servicios/serviciosocial/Paginas/plazas.aspx" TargetMode="External"/><Relationship Id="rId7" Type="http://schemas.openxmlformats.org/officeDocument/2006/relationships/hyperlink" Target="mailto:abril.velazquez@itson.edu.mx" TargetMode="External"/><Relationship Id="rId2" Type="http://schemas.openxmlformats.org/officeDocument/2006/relationships/hyperlink" Target="mailto:servicio.social@itson.edu.m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et.google.com/mes-inqd-pfi" TargetMode="External"/><Relationship Id="rId5" Type="http://schemas.openxmlformats.org/officeDocument/2006/relationships/hyperlink" Target="mailto:Servicio.socialnav@itson.edu.mx" TargetMode="External"/><Relationship Id="rId4" Type="http://schemas.openxmlformats.org/officeDocument/2006/relationships/hyperlink" Target="https://meet.google.com/npt-sszi-rg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ovilidadacademica@itson.edu.mx" TargetMode="External"/><Relationship Id="rId2" Type="http://schemas.openxmlformats.org/officeDocument/2006/relationships/hyperlink" Target="http://www.itson.mx/movilidad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suntosinternacional@itson.edu.m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535819" y="3336456"/>
            <a:ext cx="9268691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MX" sz="3600" dirty="0" smtClean="0"/>
              <a:t>DIRECTORIO DE PROGRAMAS TRANSVERSALES</a:t>
            </a:r>
            <a:endParaRPr lang="es-MX" sz="3600" dirty="0"/>
          </a:p>
        </p:txBody>
      </p:sp>
      <p:pic>
        <p:nvPicPr>
          <p:cNvPr id="1026" name="Imagen 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8325" y="301754"/>
            <a:ext cx="20066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50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83127" y="117693"/>
            <a:ext cx="1178744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MX" sz="1600" b="1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TUTORIA </a:t>
            </a:r>
            <a:endParaRPr lang="es-MX" sz="1600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necesario que tomes la tutoría académica durante tu primer y segundo semestre, ya que facilitará tu integración plena a la vida universitaria.  Para ello solo deberás agregarla como una materia más al momento de realizar tu inscripción en el primer semestre.                            </a:t>
            </a: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sesiones de tutoría solo serán de una hora a la semana y no tienen costo.</a:t>
            </a:r>
          </a:p>
          <a:p>
            <a:pPr>
              <a:spcAft>
                <a:spcPts val="0"/>
              </a:spcAft>
            </a:pPr>
            <a:r>
              <a:rPr lang="es-MX" sz="1600" dirty="0">
                <a:solidFill>
                  <a:srgbClr val="1F497D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>
              <a:solidFill>
                <a:srgbClr val="000000"/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Obregón</a:t>
            </a: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Campus Nainari: Edificio de Tutorias, Cubículo  1 y 5</a:t>
            </a: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Correo</a:t>
            </a:r>
            <a:r>
              <a:rPr lang="pt-BR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MX" sz="1600" u="sng" dirty="0">
                <a:solidFill>
                  <a:srgbClr val="1F497D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tutorias@itson.edu.mx</a:t>
            </a:r>
            <a:r>
              <a:rPr lang="es-MX" sz="1600" dirty="0">
                <a:solidFill>
                  <a:srgbClr val="1F497D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MX" sz="1600" dirty="0">
              <a:solidFill>
                <a:srgbClr val="000000"/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644 410 90 00  Ext. 1608 y 1602</a:t>
            </a:r>
          </a:p>
          <a:p>
            <a:pPr>
              <a:spcAft>
                <a:spcPts val="0"/>
              </a:spcAft>
            </a:pPr>
            <a:r>
              <a:rPr lang="es-MX" sz="1600" dirty="0">
                <a:solidFill>
                  <a:srgbClr val="1F497D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>
              <a:solidFill>
                <a:srgbClr val="000000"/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Navojoa</a:t>
            </a: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Campus Sur: Edificio CAS, cubículo # 8</a:t>
            </a:r>
          </a:p>
          <a:p>
            <a:pPr>
              <a:spcAft>
                <a:spcPts val="0"/>
              </a:spcAft>
            </a:pPr>
            <a:r>
              <a:rPr lang="es-MX" sz="1600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Correos</a:t>
            </a:r>
            <a:r>
              <a:rPr lang="pt-BR" sz="1600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s-MX" sz="1600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Vanessa Aránzazu Rascón Gi</a:t>
            </a:r>
            <a:r>
              <a:rPr lang="es-MX" sz="1600" dirty="0">
                <a:solidFill>
                  <a:srgbClr val="1F497D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 </a:t>
            </a:r>
            <a:r>
              <a:rPr lang="es-MX" sz="1600" u="sng" dirty="0">
                <a:solidFill>
                  <a:srgbClr val="1F497D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vrascon@itson.edu.mx</a:t>
            </a:r>
            <a:r>
              <a:rPr lang="es-MX" sz="1600" dirty="0">
                <a:solidFill>
                  <a:srgbClr val="1F497D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MX" sz="1600" dirty="0">
              <a:solidFill>
                <a:srgbClr val="000000"/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 Lucia Felix </a:t>
            </a:r>
            <a:r>
              <a:rPr lang="es-MX" sz="1600" dirty="0" err="1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Rochin</a:t>
            </a: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600" u="sng" dirty="0">
                <a:solidFill>
                  <a:srgbClr val="1F497D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ana.felixr@itson.edu.mx</a:t>
            </a:r>
            <a:r>
              <a:rPr lang="es-MX" sz="1600" dirty="0">
                <a:solidFill>
                  <a:srgbClr val="1F497D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MX" sz="1600" dirty="0">
              <a:solidFill>
                <a:srgbClr val="000000"/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642 422 59 29 ext. 5090</a:t>
            </a:r>
          </a:p>
          <a:p>
            <a:pPr>
              <a:spcAft>
                <a:spcPts val="0"/>
              </a:spcAft>
            </a:pPr>
            <a:r>
              <a:rPr lang="es-MX" sz="1600" dirty="0">
                <a:solidFill>
                  <a:srgbClr val="1F497D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>
              <a:solidFill>
                <a:srgbClr val="000000"/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Guaymas</a:t>
            </a: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Campus Guaymas: Edificio 200, planta alta</a:t>
            </a: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Correo</a:t>
            </a:r>
            <a:r>
              <a:rPr lang="pt-BR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pt-BR" sz="1600" dirty="0" err="1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Damari</a:t>
            </a:r>
            <a:r>
              <a:rPr lang="pt-BR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600" dirty="0" err="1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Asbel</a:t>
            </a:r>
            <a:r>
              <a:rPr lang="pt-BR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Rodriguez Ruiz </a:t>
            </a:r>
            <a:r>
              <a:rPr lang="pt-BR" sz="1600" u="sng" dirty="0">
                <a:solidFill>
                  <a:srgbClr val="1F497D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damari.rodriguez@itson.edu.mx</a:t>
            </a:r>
            <a:r>
              <a:rPr lang="pt-BR" sz="1600" dirty="0">
                <a:solidFill>
                  <a:srgbClr val="1F497D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MX" sz="1600" dirty="0">
              <a:solidFill>
                <a:srgbClr val="000000"/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622 221 00 32 ext. 6056</a:t>
            </a:r>
          </a:p>
          <a:p>
            <a:pPr>
              <a:spcAft>
                <a:spcPts val="0"/>
              </a:spcAft>
            </a:pPr>
            <a:r>
              <a:rPr lang="es-MX" sz="1600" dirty="0">
                <a:solidFill>
                  <a:srgbClr val="1F497D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>
              <a:solidFill>
                <a:srgbClr val="000000"/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Campus Empalme: </a:t>
            </a:r>
            <a:endParaRPr lang="es-MX" sz="1600" dirty="0" smtClean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Edificio </a:t>
            </a: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administrativo, área de servicios estudiantiles, cubículo #  4</a:t>
            </a: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Correo: Maria del Carmen Zazueta Alvara</a:t>
            </a:r>
            <a:r>
              <a:rPr lang="es-MX" sz="1600" dirty="0">
                <a:solidFill>
                  <a:srgbClr val="1F497D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</a:t>
            </a:r>
            <a:r>
              <a:rPr lang="es-MX" sz="1600" u="sng" dirty="0">
                <a:solidFill>
                  <a:srgbClr val="1F497D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cazazueta@itson.edu.mx</a:t>
            </a:r>
            <a:r>
              <a:rPr lang="es-MX" sz="1600" dirty="0">
                <a:solidFill>
                  <a:srgbClr val="1F497D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 </a:t>
            </a:r>
            <a:endParaRPr lang="es-MX" sz="1600" dirty="0">
              <a:solidFill>
                <a:srgbClr val="000000"/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622 113 10 00 ext. </a:t>
            </a:r>
            <a:r>
              <a:rPr lang="es-MX" sz="1600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7265</a:t>
            </a:r>
            <a:endParaRPr lang="es-MX" sz="1600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79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82556" y="304619"/>
            <a:ext cx="1129937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" sz="1600" b="1" dirty="0">
                <a:latin typeface="Candara" panose="020E05020303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Programa de Inglés Universitario  </a:t>
            </a:r>
            <a:endParaRPr lang="es-ES" sz="1600" b="1" dirty="0" smtClean="0">
              <a:latin typeface="Candara" panose="020E0502030303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s-MX" sz="1600" i="1" dirty="0" smtClean="0">
                <a:latin typeface="Candara" panose="020E05020303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 </a:t>
            </a:r>
            <a:r>
              <a:rPr lang="es-MX" sz="1600" i="1" dirty="0">
                <a:latin typeface="Candara" panose="020E05020303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programa tiene por objeto desarrollar los conocimientos y habilidades necesarias para que el egresado se comunique competentemente en idioma inglés en contextos educativos, laborales y sociales</a:t>
            </a:r>
            <a:r>
              <a:rPr lang="es-MX" sz="1600" i="1" dirty="0" smtClean="0">
                <a:latin typeface="Candara" panose="020E05020303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0"/>
              </a:spcAft>
            </a:pPr>
            <a:endParaRPr lang="es-MX" sz="1600" b="1" dirty="0" smtClean="0">
              <a:latin typeface="Candara" panose="020E0502030303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s-MX" sz="1600" b="1" dirty="0">
                <a:latin typeface="Candara" panose="020E0502030303020204" pitchFamily="34" charset="0"/>
              </a:rPr>
              <a:t>Examen de ubicación</a:t>
            </a:r>
          </a:p>
          <a:p>
            <a:r>
              <a:rPr lang="es-MX" sz="1600" dirty="0">
                <a:latin typeface="Candara" panose="020E0502030303020204" pitchFamily="34" charset="0"/>
              </a:rPr>
              <a:t>Dentro del proceso de admisión, deberás realizar el </a:t>
            </a:r>
            <a:r>
              <a:rPr lang="es-MX" sz="1600" b="1" dirty="0">
                <a:latin typeface="Candara" panose="020E0502030303020204" pitchFamily="34" charset="0"/>
              </a:rPr>
              <a:t>“Examen de ubicación de inglés" </a:t>
            </a:r>
            <a:r>
              <a:rPr lang="es-MX" sz="1600" dirty="0">
                <a:latin typeface="Candara" panose="020E0502030303020204" pitchFamily="34" charset="0"/>
              </a:rPr>
              <a:t>con el cual podrás acreditar uno o varios cursos, de acuerdo al nivel de dominio de este idioma. En caso de no demostrar ningún nivel de competencia, deberás inscribirte en el curso de inglés introductorio a partir del primer semestre</a:t>
            </a:r>
            <a:r>
              <a:rPr lang="es-MX" sz="1600" dirty="0" smtClean="0">
                <a:latin typeface="Candara" panose="020E0502030303020204" pitchFamily="34" charset="0"/>
              </a:rPr>
              <a:t>.</a:t>
            </a:r>
            <a:r>
              <a:rPr lang="es-MX" sz="1600" dirty="0">
                <a:latin typeface="Candara" panose="020E0502030303020204" pitchFamily="34" charset="0"/>
              </a:rPr>
              <a:t/>
            </a:r>
            <a:br>
              <a:rPr lang="es-MX" sz="1600" dirty="0">
                <a:latin typeface="Candara" panose="020E0502030303020204" pitchFamily="34" charset="0"/>
              </a:rPr>
            </a:br>
            <a:r>
              <a:rPr lang="es-MX" sz="1600" dirty="0">
                <a:latin typeface="Candara" panose="020E0502030303020204" pitchFamily="34" charset="0"/>
              </a:rPr>
              <a:t> </a:t>
            </a:r>
          </a:p>
          <a:p>
            <a:r>
              <a:rPr lang="es-MX" sz="1600" b="1" dirty="0">
                <a:latin typeface="Candara" panose="020E0502030303020204" pitchFamily="34" charset="0"/>
              </a:rPr>
              <a:t>Para mayores informes:</a:t>
            </a:r>
            <a:r>
              <a:rPr lang="es-MX" sz="1600" dirty="0">
                <a:latin typeface="Candara" panose="020E0502030303020204" pitchFamily="34" charset="0"/>
              </a:rPr>
              <a:t/>
            </a:r>
            <a:br>
              <a:rPr lang="es-MX" sz="1600" dirty="0">
                <a:latin typeface="Candara" panose="020E0502030303020204" pitchFamily="34" charset="0"/>
              </a:rPr>
            </a:br>
            <a:r>
              <a:rPr lang="es-MX" sz="1600" dirty="0">
                <a:latin typeface="Candara" panose="020E0502030303020204" pitchFamily="34" charset="0"/>
              </a:rPr>
              <a:t>Edificio de Idiomas ITSON</a:t>
            </a:r>
            <a:br>
              <a:rPr lang="es-MX" sz="1600" dirty="0">
                <a:latin typeface="Candara" panose="020E0502030303020204" pitchFamily="34" charset="0"/>
              </a:rPr>
            </a:br>
            <a:r>
              <a:rPr lang="es-MX" sz="1600" dirty="0">
                <a:latin typeface="Candara" panose="020E0502030303020204" pitchFamily="34" charset="0"/>
              </a:rPr>
              <a:t>Antonio Caso s/n </a:t>
            </a:r>
            <a:r>
              <a:rPr lang="es-MX" sz="1600" dirty="0" err="1">
                <a:latin typeface="Candara" panose="020E0502030303020204" pitchFamily="34" charset="0"/>
              </a:rPr>
              <a:t>Fracc</a:t>
            </a:r>
            <a:r>
              <a:rPr lang="es-MX" sz="1600" dirty="0">
                <a:latin typeface="Candara" panose="020E0502030303020204" pitchFamily="34" charset="0"/>
              </a:rPr>
              <a:t>. Villa ITSON</a:t>
            </a:r>
            <a:br>
              <a:rPr lang="es-MX" sz="1600" dirty="0">
                <a:latin typeface="Candara" panose="020E0502030303020204" pitchFamily="34" charset="0"/>
              </a:rPr>
            </a:br>
            <a:r>
              <a:rPr lang="es-MX" sz="1600" dirty="0">
                <a:latin typeface="Candara" panose="020E0502030303020204" pitchFamily="34" charset="0"/>
              </a:rPr>
              <a:t>Tel. </a:t>
            </a:r>
            <a:r>
              <a:rPr lang="es-MX" sz="1600" dirty="0" smtClean="0">
                <a:latin typeface="Candara" panose="020E0502030303020204" pitchFamily="34" charset="0"/>
              </a:rPr>
              <a:t>644 410 </a:t>
            </a:r>
            <a:r>
              <a:rPr lang="es-MX" sz="1600" dirty="0">
                <a:latin typeface="Candara" panose="020E0502030303020204" pitchFamily="34" charset="0"/>
              </a:rPr>
              <a:t>90 00 ext. 1355. 1356 y 1357</a:t>
            </a:r>
            <a:r>
              <a:rPr lang="es-MX" sz="1600" dirty="0" smtClean="0">
                <a:latin typeface="Candara" panose="020E0502030303020204" pitchFamily="34" charset="0"/>
              </a:rPr>
              <a:t>​​</a:t>
            </a:r>
          </a:p>
          <a:p>
            <a:r>
              <a:rPr lang="es-MX" sz="1600" dirty="0" smtClean="0">
                <a:latin typeface="Candara" panose="020E0502030303020204" pitchFamily="34" charset="0"/>
              </a:rPr>
              <a:t>Correos: </a:t>
            </a:r>
            <a:r>
              <a:rPr lang="es-MX" sz="1600" dirty="0" smtClean="0">
                <a:latin typeface="Candara" panose="020E0502030303020204" pitchFamily="34" charset="0"/>
                <a:hlinkClick r:id="rId2"/>
              </a:rPr>
              <a:t>carmen.lugo@itson.edu.mx</a:t>
            </a:r>
            <a:r>
              <a:rPr lang="es-MX" sz="1600" dirty="0" smtClean="0">
                <a:latin typeface="Candara" panose="020E0502030303020204" pitchFamily="34" charset="0"/>
              </a:rPr>
              <a:t>    </a:t>
            </a:r>
          </a:p>
          <a:p>
            <a:r>
              <a:rPr lang="es-MX" sz="1600" dirty="0" smtClean="0">
                <a:latin typeface="Candara" panose="020E0502030303020204" pitchFamily="34" charset="0"/>
              </a:rPr>
              <a:t>                 </a:t>
            </a:r>
            <a:r>
              <a:rPr lang="es-MX" sz="1600" dirty="0" smtClean="0">
                <a:latin typeface="Candara" panose="020E0502030303020204" pitchFamily="34" charset="0"/>
                <a:hlinkClick r:id="rId3"/>
              </a:rPr>
              <a:t>idiomasi@itson.edu.mx</a:t>
            </a:r>
            <a:endParaRPr lang="es-MX" sz="1600" dirty="0" smtClean="0">
              <a:latin typeface="Candara" panose="020E0502030303020204" pitchFamily="34" charset="0"/>
            </a:endParaRPr>
          </a:p>
          <a:p>
            <a:r>
              <a:rPr lang="es-MX" sz="1600" dirty="0" smtClean="0">
                <a:latin typeface="Candara" panose="020E0502030303020204" pitchFamily="34" charset="0"/>
              </a:rPr>
              <a:t>Página</a:t>
            </a:r>
            <a:r>
              <a:rPr lang="es-MX" sz="1600" dirty="0">
                <a:latin typeface="Candara" panose="020E0502030303020204" pitchFamily="34" charset="0"/>
              </a:rPr>
              <a:t>:</a:t>
            </a:r>
            <a:r>
              <a:rPr lang="es-MX" sz="1600" i="1" dirty="0">
                <a:latin typeface="Candara" panose="020E0502030303020204" pitchFamily="34" charset="0"/>
              </a:rPr>
              <a:t>  </a:t>
            </a:r>
            <a:r>
              <a:rPr lang="es-MX" sz="1600" u="sng" dirty="0">
                <a:latin typeface="Candara" panose="020E0502030303020204" pitchFamily="34" charset="0"/>
                <a:hlinkClick r:id="rId4"/>
              </a:rPr>
              <a:t>https://apps2.itson.edu.mx/guiaingles/</a:t>
            </a:r>
            <a:r>
              <a:rPr lang="es-MX" sz="1600" dirty="0" smtClean="0">
                <a:latin typeface="Candara" panose="020E0502030303020204" pitchFamily="34" charset="0"/>
              </a:rPr>
              <a:t>​</a:t>
            </a:r>
          </a:p>
          <a:p>
            <a:endParaRPr lang="es-MX" sz="1600" dirty="0" smtClean="0">
              <a:latin typeface="Candara" panose="020E0502030303020204" pitchFamily="34" charset="0"/>
            </a:endParaRPr>
          </a:p>
          <a:p>
            <a:endParaRPr lang="es-MX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675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1494" y="163788"/>
            <a:ext cx="1178767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600" b="1" dirty="0">
                <a:latin typeface="Candara" panose="020E0502030303020204" pitchFamily="34" charset="0"/>
                <a:ea typeface="Times New Roman" panose="02020603050405020304" pitchFamily="18" charset="0"/>
              </a:rPr>
              <a:t>Programa de Vida </a:t>
            </a:r>
            <a:r>
              <a:rPr lang="es-MX" sz="1600" b="1" dirty="0">
                <a:latin typeface="Candara" panose="020E0502030303020204" pitchFamily="34" charset="0"/>
                <a:ea typeface="Times New Roman" panose="02020603050405020304" pitchFamily="18" charset="0"/>
              </a:rPr>
              <a:t>Saludable</a:t>
            </a:r>
            <a:endParaRPr lang="es-MX" sz="1600" dirty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t-BR" sz="1600" i="1" dirty="0">
                <a:latin typeface="Candara" panose="020E0502030303020204" pitchFamily="34" charset="0"/>
                <a:ea typeface="Times New Roman" panose="02020603050405020304" pitchFamily="18" charset="0"/>
              </a:rPr>
              <a:t>Contribuir </a:t>
            </a:r>
            <a:r>
              <a:rPr lang="es-MX" sz="1600" i="1" dirty="0">
                <a:latin typeface="Candara" panose="020E0502030303020204" pitchFamily="34" charset="0"/>
                <a:ea typeface="Times New Roman" panose="02020603050405020304" pitchFamily="18" charset="0"/>
              </a:rPr>
              <a:t>en la formación</a:t>
            </a:r>
            <a:r>
              <a:rPr lang="pt-BR" sz="1600" i="1" dirty="0">
                <a:latin typeface="Candara" panose="020E0502030303020204" pitchFamily="34" charset="0"/>
                <a:ea typeface="Times New Roman" panose="02020603050405020304" pitchFamily="18" charset="0"/>
              </a:rPr>
              <a:t> integral del </a:t>
            </a:r>
            <a:r>
              <a:rPr lang="es-MX" sz="1600" i="1" dirty="0">
                <a:latin typeface="Candara" panose="020E0502030303020204" pitchFamily="34" charset="0"/>
                <a:ea typeface="Times New Roman" panose="02020603050405020304" pitchFamily="18" charset="0"/>
              </a:rPr>
              <a:t>estudiante</a:t>
            </a:r>
            <a:r>
              <a:rPr lang="pt-BR" sz="1600" i="1" dirty="0">
                <a:latin typeface="Candara" panose="020E0502030303020204" pitchFamily="34" charset="0"/>
                <a:ea typeface="Times New Roman" panose="02020603050405020304" pitchFamily="18" charset="0"/>
              </a:rPr>
              <a:t> a través del cuidado de </a:t>
            </a:r>
            <a:r>
              <a:rPr lang="es-MX" sz="1600" i="1" dirty="0">
                <a:latin typeface="Candara" panose="020E0502030303020204" pitchFamily="34" charset="0"/>
                <a:ea typeface="Times New Roman" panose="02020603050405020304" pitchFamily="18" charset="0"/>
              </a:rPr>
              <a:t>su salud</a:t>
            </a:r>
            <a:r>
              <a:rPr lang="pt-BR" sz="1600" i="1" dirty="0">
                <a:latin typeface="Candara" panose="020E0502030303020204" pitchFamily="34" charset="0"/>
                <a:ea typeface="Times New Roman" panose="02020603050405020304" pitchFamily="18" charset="0"/>
              </a:rPr>
              <a:t>, la </a:t>
            </a:r>
            <a:r>
              <a:rPr lang="es-MX" sz="1600" i="1" dirty="0">
                <a:latin typeface="Candara" panose="020E0502030303020204" pitchFamily="34" charset="0"/>
                <a:ea typeface="Times New Roman" panose="02020603050405020304" pitchFamily="18" charset="0"/>
              </a:rPr>
              <a:t>activación</a:t>
            </a:r>
            <a:r>
              <a:rPr lang="pt-BR" sz="1600" i="1" dirty="0">
                <a:latin typeface="Candara" panose="020E0502030303020204" pitchFamily="34" charset="0"/>
                <a:ea typeface="Times New Roman" panose="02020603050405020304" pitchFamily="18" charset="0"/>
              </a:rPr>
              <a:t> física y la </a:t>
            </a:r>
            <a:r>
              <a:rPr lang="es-MX" sz="1600" i="1" dirty="0">
                <a:latin typeface="Candara" panose="020E0502030303020204" pitchFamily="34" charset="0"/>
                <a:ea typeface="Times New Roman" panose="02020603050405020304" pitchFamily="18" charset="0"/>
              </a:rPr>
              <a:t>práctica</a:t>
            </a:r>
            <a:r>
              <a:rPr lang="pt-BR" sz="1600" i="1" dirty="0">
                <a:latin typeface="Candara" panose="020E0502030303020204" pitchFamily="34" charset="0"/>
                <a:ea typeface="Times New Roman" panose="02020603050405020304" pitchFamily="18" charset="0"/>
              </a:rPr>
              <a:t> del deporte</a:t>
            </a:r>
            <a:r>
              <a:rPr lang="es-MX" sz="1600" i="1" dirty="0">
                <a:latin typeface="Candara" panose="020E0502030303020204" pitchFamily="34" charset="0"/>
                <a:ea typeface="Times New Roman" panose="02020603050405020304" pitchFamily="18" charset="0"/>
              </a:rPr>
              <a:t>; con la finalidad de que el profesionista asuma la responsabilidad en el cuidado de su salud y bienestar.  Es requisito de titulación y el estudiante deberá acumular 60 puntos, a través de las siguientes opciones</a:t>
            </a:r>
            <a:r>
              <a:rPr lang="es-MX" sz="1600" i="1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:</a:t>
            </a:r>
          </a:p>
          <a:p>
            <a:r>
              <a:rPr lang="es-MX" sz="1600" dirty="0">
                <a:latin typeface="Candara" panose="020E0502030303020204" pitchFamily="34" charset="0"/>
              </a:rPr>
              <a:t> </a:t>
            </a:r>
          </a:p>
          <a:p>
            <a:pPr lvl="0"/>
            <a:r>
              <a:rPr lang="es-MX" sz="1600" dirty="0" smtClean="0">
                <a:latin typeface="Candara" panose="020E0502030303020204" pitchFamily="34" charset="0"/>
              </a:rPr>
              <a:t>- Acreditación </a:t>
            </a:r>
            <a:r>
              <a:rPr lang="es-MX" sz="1600" dirty="0">
                <a:latin typeface="Candara" panose="020E0502030303020204" pitchFamily="34" charset="0"/>
              </a:rPr>
              <a:t>del curso optativo de Formación General I (Vida Saludable), </a:t>
            </a:r>
          </a:p>
          <a:p>
            <a:pPr lvl="0"/>
            <a:r>
              <a:rPr lang="es-MX" sz="1600" dirty="0" smtClean="0">
                <a:latin typeface="Candara" panose="020E0502030303020204" pitchFamily="34" charset="0"/>
              </a:rPr>
              <a:t>- Participación </a:t>
            </a:r>
            <a:r>
              <a:rPr lang="es-MX" sz="1600" dirty="0">
                <a:latin typeface="Candara" panose="020E0502030303020204" pitchFamily="34" charset="0"/>
              </a:rPr>
              <a:t>semestral como deportista, </a:t>
            </a:r>
          </a:p>
          <a:p>
            <a:pPr lvl="0"/>
            <a:r>
              <a:rPr lang="es-MX" sz="1600" dirty="0" smtClean="0">
                <a:latin typeface="Candara" panose="020E0502030303020204" pitchFamily="34" charset="0"/>
              </a:rPr>
              <a:t>- Acreditación </a:t>
            </a:r>
            <a:r>
              <a:rPr lang="es-MX" sz="1600" dirty="0">
                <a:latin typeface="Candara" panose="020E0502030303020204" pitchFamily="34" charset="0"/>
              </a:rPr>
              <a:t>mensual de cursos de deportes, </a:t>
            </a:r>
          </a:p>
          <a:p>
            <a:pPr lvl="0"/>
            <a:r>
              <a:rPr lang="es-MX" sz="1600" dirty="0" smtClean="0">
                <a:latin typeface="Candara" panose="020E0502030303020204" pitchFamily="34" charset="0"/>
              </a:rPr>
              <a:t>- Participación </a:t>
            </a:r>
            <a:r>
              <a:rPr lang="es-MX" sz="1600" dirty="0">
                <a:latin typeface="Candara" panose="020E0502030303020204" pitchFamily="34" charset="0"/>
              </a:rPr>
              <a:t>en torneos internos</a:t>
            </a:r>
          </a:p>
          <a:p>
            <a:pPr lvl="0"/>
            <a:r>
              <a:rPr lang="es-MX" sz="1600" dirty="0" smtClean="0">
                <a:latin typeface="Candara" panose="020E0502030303020204" pitchFamily="34" charset="0"/>
              </a:rPr>
              <a:t>- Actividades </a:t>
            </a:r>
            <a:r>
              <a:rPr lang="es-MX" sz="1600" dirty="0">
                <a:latin typeface="Candara" panose="020E0502030303020204" pitchFamily="34" charset="0"/>
              </a:rPr>
              <a:t>en el Centro de Universidad Saludable,</a:t>
            </a:r>
          </a:p>
          <a:p>
            <a:pPr lvl="0"/>
            <a:r>
              <a:rPr lang="es-MX" sz="1600" dirty="0" smtClean="0">
                <a:latin typeface="Candara" panose="020E0502030303020204" pitchFamily="34" charset="0"/>
              </a:rPr>
              <a:t>- Asistencia </a:t>
            </a:r>
            <a:r>
              <a:rPr lang="es-MX" sz="1600" dirty="0">
                <a:latin typeface="Candara" panose="020E0502030303020204" pitchFamily="34" charset="0"/>
              </a:rPr>
              <a:t>y/o participación en eventos de promoción de la salud</a:t>
            </a:r>
          </a:p>
          <a:p>
            <a:pPr lvl="0"/>
            <a:r>
              <a:rPr lang="es-MX" sz="1600" dirty="0" smtClean="0">
                <a:latin typeface="Candara" panose="020E0502030303020204" pitchFamily="34" charset="0"/>
              </a:rPr>
              <a:t>- Revalidación </a:t>
            </a:r>
            <a:r>
              <a:rPr lang="es-MX" sz="1600" dirty="0">
                <a:latin typeface="Candara" panose="020E0502030303020204" pitchFamily="34" charset="0"/>
              </a:rPr>
              <a:t>anual de indicadores de salud físicos, médicos, nutricionales o psicológicos</a:t>
            </a:r>
            <a:r>
              <a:rPr lang="es-MX" sz="1600" dirty="0" smtClean="0">
                <a:latin typeface="Candara" panose="020E0502030303020204" pitchFamily="34" charset="0"/>
              </a:rPr>
              <a:t>.</a:t>
            </a:r>
            <a:endParaRPr lang="es-MX" sz="1600" dirty="0">
              <a:latin typeface="Candara" panose="020E0502030303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347557" y="3929095"/>
            <a:ext cx="333340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Unidad Navojoa:</a:t>
            </a:r>
          </a:p>
          <a:p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Materia de </a:t>
            </a:r>
            <a:r>
              <a:rPr lang="es-MX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formación general</a:t>
            </a:r>
            <a:endParaRPr lang="es-MX" sz="1600" dirty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Vanessa </a:t>
            </a:r>
            <a:r>
              <a:rPr lang="es-MX" sz="1600" dirty="0" err="1">
                <a:latin typeface="Candara" panose="020E0502030303020204" pitchFamily="34" charset="0"/>
                <a:ea typeface="Times New Roman" panose="02020603050405020304" pitchFamily="18" charset="0"/>
              </a:rPr>
              <a:t>Aranzazu</a:t>
            </a: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 Rascon Gil</a:t>
            </a: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  <a:hlinkClick r:id="rId2"/>
              </a:rPr>
              <a:t>vrascon@itson.edu.mx</a:t>
            </a:r>
            <a:endParaRPr lang="es-MX" sz="1600" dirty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s-MX" sz="1600" dirty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Programa por puntos</a:t>
            </a: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Nilda Alejandra Valdez Rosas</a:t>
            </a:r>
          </a:p>
          <a:p>
            <a:pPr>
              <a:spcAft>
                <a:spcPts val="0"/>
              </a:spcAft>
            </a:pPr>
            <a:r>
              <a:rPr lang="es-MX" sz="1600" u="sng" dirty="0" smtClean="0">
                <a:solidFill>
                  <a:srgbClr val="0000FF"/>
                </a:solidFill>
                <a:latin typeface="Candara" panose="020E0502030303020204" pitchFamily="34" charset="0"/>
                <a:ea typeface="Times New Roman" panose="02020603050405020304" pitchFamily="18" charset="0"/>
                <a:hlinkClick r:id="rId3"/>
              </a:rPr>
              <a:t>nilda.valdez@itson.mx</a:t>
            </a:r>
            <a:endParaRPr lang="es-MX" sz="1600" dirty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Tel</a:t>
            </a:r>
            <a:r>
              <a:rPr lang="en-US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. </a:t>
            </a:r>
            <a:r>
              <a:rPr lang="en-US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642 422 </a:t>
            </a:r>
            <a:r>
              <a:rPr lang="en-US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40 50  ext. 5160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8236723" y="3682874"/>
            <a:ext cx="362960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MX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Unidad Guaymas:</a:t>
            </a:r>
          </a:p>
          <a:p>
            <a:pPr>
              <a:spcAft>
                <a:spcPts val="0"/>
              </a:spcAft>
            </a:pPr>
            <a:r>
              <a:rPr lang="es-MX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Materia de formación </a:t>
            </a: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g</a:t>
            </a:r>
            <a:r>
              <a:rPr lang="es-MX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eneral</a:t>
            </a:r>
          </a:p>
          <a:p>
            <a:pPr>
              <a:spcAft>
                <a:spcPts val="0"/>
              </a:spcAft>
            </a:pPr>
            <a:r>
              <a:rPr lang="es-MX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Mtra. Laura Esmeralda Camacho Ramírez</a:t>
            </a:r>
          </a:p>
          <a:p>
            <a:pPr>
              <a:spcAft>
                <a:spcPts val="0"/>
              </a:spcAft>
            </a:pPr>
            <a:r>
              <a:rPr lang="en-US" sz="1600" u="sng" dirty="0" smtClean="0">
                <a:solidFill>
                  <a:srgbClr val="0000FF"/>
                </a:solidFill>
                <a:latin typeface="Candara" panose="020E0502030303020204" pitchFamily="34" charset="0"/>
                <a:ea typeface="Times New Roman" panose="02020603050405020304" pitchFamily="18" charset="0"/>
                <a:hlinkClick r:id="rId4"/>
              </a:rPr>
              <a:t>laura.camacho@itson.edu.mx</a:t>
            </a:r>
            <a:endParaRPr lang="es-MX" sz="1600" dirty="0" smtClean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Tel. 622 221 00 32 ext. 6152 </a:t>
            </a:r>
            <a:endParaRPr lang="es-MX" sz="1600" dirty="0" smtClean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 </a:t>
            </a:r>
            <a:endParaRPr lang="es-MX" sz="1600" dirty="0" smtClean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Programa por Puntos</a:t>
            </a:r>
          </a:p>
          <a:p>
            <a:pPr>
              <a:spcAft>
                <a:spcPts val="0"/>
              </a:spcAft>
            </a:pPr>
            <a:r>
              <a:rPr lang="es-MX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Mtra. Xochitl López Figueroa</a:t>
            </a:r>
          </a:p>
          <a:p>
            <a:pPr>
              <a:spcAft>
                <a:spcPts val="0"/>
              </a:spcAft>
            </a:pPr>
            <a:r>
              <a:rPr lang="en-US" sz="1600" u="sng" dirty="0" smtClean="0">
                <a:solidFill>
                  <a:srgbClr val="0000FF"/>
                </a:solidFill>
                <a:latin typeface="Candara" panose="020E0502030303020204" pitchFamily="34" charset="0"/>
                <a:ea typeface="Times New Roman" panose="02020603050405020304" pitchFamily="18" charset="0"/>
                <a:hlinkClick r:id="rId5"/>
              </a:rPr>
              <a:t>xochilt.lopez@itson.edu.mx</a:t>
            </a:r>
            <a:endParaRPr lang="es-MX" sz="1600" dirty="0" smtClean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600" dirty="0" err="1" smtClean="0">
                <a:latin typeface="Candara" panose="020E0502030303020204" pitchFamily="34" charset="0"/>
                <a:ea typeface="Times New Roman" panose="02020603050405020304" pitchFamily="18" charset="0"/>
              </a:rPr>
              <a:t>Celular</a:t>
            </a:r>
            <a:r>
              <a:rPr lang="en-US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 622 125 03 68</a:t>
            </a:r>
          </a:p>
          <a:p>
            <a:pPr>
              <a:spcAft>
                <a:spcPts val="0"/>
              </a:spcAft>
            </a:pPr>
            <a:r>
              <a:rPr lang="en-US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Tel. 622 221 00 32 ext. 6152</a:t>
            </a:r>
          </a:p>
        </p:txBody>
      </p:sp>
      <p:sp>
        <p:nvSpPr>
          <p:cNvPr id="6" name="Rectángulo 5"/>
          <p:cNvSpPr/>
          <p:nvPr/>
        </p:nvSpPr>
        <p:spPr>
          <a:xfrm>
            <a:off x="211494" y="3559764"/>
            <a:ext cx="3770302" cy="329320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MX" sz="1600" b="1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Para </a:t>
            </a:r>
            <a:r>
              <a:rPr lang="es-MX" sz="1600" b="1" dirty="0">
                <a:latin typeface="Candara" panose="020E0502030303020204" pitchFamily="34" charset="0"/>
                <a:ea typeface="Times New Roman" panose="02020603050405020304" pitchFamily="18" charset="0"/>
              </a:rPr>
              <a:t>mayores informes comunicarte a:</a:t>
            </a:r>
            <a:endParaRPr lang="es-MX" sz="1600" dirty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Unidad Obregón:</a:t>
            </a: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Materia de </a:t>
            </a:r>
            <a:r>
              <a:rPr lang="es-MX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formación general</a:t>
            </a:r>
            <a:endParaRPr lang="es-MX" sz="1600" dirty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</a:rPr>
              <a:t>Dra. Alejandra Isabel Castro Robles </a:t>
            </a:r>
          </a:p>
          <a:p>
            <a:pPr>
              <a:spcAft>
                <a:spcPts val="0"/>
              </a:spcAft>
            </a:pPr>
            <a:r>
              <a:rPr lang="en-US" sz="1600" dirty="0">
                <a:latin typeface="Candara" panose="020E0502030303020204" pitchFamily="34" charset="0"/>
                <a:hlinkClick r:id="rId6"/>
              </a:rPr>
              <a:t>alejandra.castro@itson.edu.mx</a:t>
            </a:r>
            <a:endParaRPr lang="es-MX" sz="1600" dirty="0">
              <a:latin typeface="Candara" panose="020E0502030303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dirty="0" err="1">
                <a:latin typeface="Candara" panose="020E0502030303020204" pitchFamily="34" charset="0"/>
              </a:rPr>
              <a:t>Celular</a:t>
            </a:r>
            <a:r>
              <a:rPr lang="en-US" sz="1600" dirty="0">
                <a:latin typeface="Candara" panose="020E0502030303020204" pitchFamily="34" charset="0"/>
              </a:rPr>
              <a:t> 644 126 59 23</a:t>
            </a:r>
          </a:p>
          <a:p>
            <a:pPr>
              <a:spcAft>
                <a:spcPts val="0"/>
              </a:spcAft>
            </a:pPr>
            <a:r>
              <a:rPr lang="en-US" sz="1600" dirty="0">
                <a:latin typeface="Candara" panose="020E0502030303020204" pitchFamily="34" charset="0"/>
              </a:rPr>
              <a:t>644 410 90 00  ext. 1296</a:t>
            </a:r>
          </a:p>
          <a:p>
            <a:pPr>
              <a:spcAft>
                <a:spcPts val="0"/>
              </a:spcAft>
            </a:pPr>
            <a:endParaRPr lang="es-MX" sz="1600" dirty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Programa por puntos</a:t>
            </a: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Oscar </a:t>
            </a:r>
            <a:r>
              <a:rPr lang="es-MX" sz="1600" dirty="0" err="1">
                <a:latin typeface="Candara" panose="020E0502030303020204" pitchFamily="34" charset="0"/>
                <a:ea typeface="Times New Roman" panose="02020603050405020304" pitchFamily="18" charset="0"/>
              </a:rPr>
              <a:t>Damina</a:t>
            </a: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 Felix Ochoa</a:t>
            </a:r>
          </a:p>
          <a:p>
            <a:pPr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  <a:hlinkClick r:id="rId7"/>
              </a:rPr>
              <a:t>ofelix@itson.edu.mx</a:t>
            </a:r>
            <a:endParaRPr lang="es-MX" sz="1600" dirty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Celular 644 </a:t>
            </a: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998 77 14</a:t>
            </a:r>
          </a:p>
          <a:p>
            <a:pPr>
              <a:spcAft>
                <a:spcPts val="0"/>
              </a:spcAft>
            </a:pPr>
            <a:r>
              <a:rPr lang="en-US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 </a:t>
            </a:r>
            <a:endParaRPr lang="es-MX" sz="1600" dirty="0">
              <a:latin typeface="Candara" panose="020E0502030303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19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0784" y="20231"/>
            <a:ext cx="11541967" cy="6837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600" b="1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Programa de </a:t>
            </a:r>
            <a:r>
              <a:rPr lang="es-MX" sz="1600" b="1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Desarrollo</a:t>
            </a:r>
            <a:r>
              <a:rPr lang="pt-BR" sz="1600" b="1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 Intercultural</a:t>
            </a:r>
            <a:endParaRPr lang="es-MX" sz="1600" dirty="0" smtClean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MX" sz="1600" i="1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Es un modelo formativo para la interculturalidad, en donde el estudiante vive experiencias a través del estudio y práctica de diversas manifestaciones del arte, la ciencia y la cultura, es requisito de titulación y el alumno debe cumplir con 45 créditos, a través de diversas actividades culturales y/o internacionales.</a:t>
            </a:r>
            <a:endParaRPr lang="es-MX" sz="1600" dirty="0" smtClean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es-MX" sz="1400" b="1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Para mayores informes comunicarte a:</a:t>
            </a:r>
            <a:endParaRPr lang="es-MX" sz="1400" dirty="0" smtClean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4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Unidad Obregón:</a:t>
            </a:r>
          </a:p>
          <a:p>
            <a:pPr>
              <a:spcAft>
                <a:spcPts val="0"/>
              </a:spcAft>
            </a:pPr>
            <a:r>
              <a:rPr lang="es-MX" sz="14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Lic. Alicia Barrón Gaxiola</a:t>
            </a:r>
          </a:p>
          <a:p>
            <a:pPr>
              <a:spcAft>
                <a:spcPts val="0"/>
              </a:spcAft>
            </a:pPr>
            <a:r>
              <a:rPr lang="en-US" sz="1400" dirty="0">
                <a:latin typeface="Candara" panose="020E0502030303020204" pitchFamily="34" charset="0"/>
                <a:hlinkClick r:id="rId2"/>
              </a:rPr>
              <a:t>alicia.barron@itson.edu.mx</a:t>
            </a:r>
            <a:endParaRPr lang="es-MX" sz="1400" dirty="0">
              <a:latin typeface="Candara" panose="020E0502030303020204" pitchFamily="34" charset="0"/>
            </a:endParaRPr>
          </a:p>
          <a:p>
            <a:pPr>
              <a:spcAft>
                <a:spcPts val="0"/>
              </a:spcAft>
            </a:pPr>
            <a:r>
              <a:rPr lang="es-MX" sz="1400" dirty="0">
                <a:latin typeface="Candara" panose="020E0502030303020204" pitchFamily="34" charset="0"/>
              </a:rPr>
              <a:t>WhatsApp </a:t>
            </a:r>
            <a:r>
              <a:rPr lang="es-MX" sz="1400" dirty="0" smtClean="0">
                <a:latin typeface="Candara" panose="020E0502030303020204" pitchFamily="34" charset="0"/>
              </a:rPr>
              <a:t>644 161 44 14</a:t>
            </a:r>
            <a:endParaRPr lang="en-US" sz="1400" dirty="0" smtClean="0">
              <a:latin typeface="Candara" panose="020E0502030303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 smtClean="0">
                <a:latin typeface="Candara" panose="020E0502030303020204" pitchFamily="34" charset="0"/>
              </a:rPr>
              <a:t>644 </a:t>
            </a:r>
            <a:r>
              <a:rPr lang="en-US" sz="1400" dirty="0">
                <a:latin typeface="Candara" panose="020E0502030303020204" pitchFamily="34" charset="0"/>
              </a:rPr>
              <a:t>410 90 00 ext. </a:t>
            </a:r>
            <a:r>
              <a:rPr lang="en-US" sz="1400" dirty="0" smtClean="0">
                <a:latin typeface="Candara" panose="020E0502030303020204" pitchFamily="34" charset="0"/>
              </a:rPr>
              <a:t>1170</a:t>
            </a:r>
          </a:p>
          <a:p>
            <a:pPr>
              <a:spcAft>
                <a:spcPts val="0"/>
              </a:spcAft>
            </a:pPr>
            <a:r>
              <a:rPr lang="en-US" sz="1400" dirty="0">
                <a:latin typeface="Candara" panose="020E0502030303020204" pitchFamily="34" charset="0"/>
              </a:rPr>
              <a:t> </a:t>
            </a:r>
            <a:endParaRPr lang="es-MX" sz="1400" dirty="0">
              <a:latin typeface="Candara" panose="020E0502030303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 err="1">
                <a:latin typeface="Candara" panose="020E0502030303020204" pitchFamily="34" charset="0"/>
              </a:rPr>
              <a:t>Unidad</a:t>
            </a:r>
            <a:r>
              <a:rPr lang="en-US" sz="1400" dirty="0">
                <a:latin typeface="Candara" panose="020E0502030303020204" pitchFamily="34" charset="0"/>
              </a:rPr>
              <a:t> </a:t>
            </a:r>
            <a:r>
              <a:rPr lang="en-US" sz="1400" dirty="0" err="1">
                <a:latin typeface="Candara" panose="020E0502030303020204" pitchFamily="34" charset="0"/>
              </a:rPr>
              <a:t>Navojoa</a:t>
            </a:r>
            <a:endParaRPr lang="es-MX" sz="1400" dirty="0">
              <a:latin typeface="Candara" panose="020E0502030303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latin typeface="Candara" panose="020E0502030303020204" pitchFamily="34" charset="0"/>
              </a:rPr>
              <a:t>Lic. Denisse Marian Amavizca Gordillo</a:t>
            </a:r>
            <a:endParaRPr lang="es-MX" sz="1400" dirty="0">
              <a:latin typeface="Candara" panose="020E0502030303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 smtClean="0">
                <a:latin typeface="Candara" panose="020E0502030303020204" pitchFamily="34" charset="0"/>
                <a:hlinkClick r:id="rId3"/>
              </a:rPr>
              <a:t>denisse.amavizca@itson.edu.mx</a:t>
            </a:r>
            <a:endParaRPr lang="en-US" sz="1400" dirty="0" smtClean="0">
              <a:latin typeface="Candara" panose="020E0502030303020204" pitchFamily="34" charset="0"/>
            </a:endParaRPr>
          </a:p>
          <a:p>
            <a:r>
              <a:rPr lang="es-MX" sz="1400" dirty="0" smtClean="0">
                <a:latin typeface="Candara" panose="020E0502030303020204" pitchFamily="34" charset="0"/>
              </a:rPr>
              <a:t>WhatsApp </a:t>
            </a:r>
            <a:r>
              <a:rPr lang="es-MX" sz="1400" dirty="0">
                <a:latin typeface="Candara" panose="020E0502030303020204" pitchFamily="34" charset="0"/>
              </a:rPr>
              <a:t>642 </a:t>
            </a:r>
            <a:r>
              <a:rPr lang="es-MX" sz="1400" dirty="0" smtClean="0">
                <a:latin typeface="Candara" panose="020E0502030303020204" pitchFamily="34" charset="0"/>
              </a:rPr>
              <a:t>130 10 12</a:t>
            </a:r>
            <a:endParaRPr lang="es-MX" sz="1400" dirty="0">
              <a:latin typeface="Candara" panose="020E0502030303020204" pitchFamily="34" charset="0"/>
            </a:endParaRPr>
          </a:p>
          <a:p>
            <a:r>
              <a:rPr lang="es-MX" sz="1400" dirty="0">
                <a:latin typeface="Candara" panose="020E0502030303020204" pitchFamily="34" charset="0"/>
              </a:rPr>
              <a:t> </a:t>
            </a:r>
            <a:r>
              <a:rPr lang="es-MX" sz="1400" dirty="0" smtClean="0">
                <a:latin typeface="Candara" panose="020E0502030303020204" pitchFamily="34" charset="0"/>
              </a:rPr>
              <a:t>Tel</a:t>
            </a:r>
            <a:r>
              <a:rPr lang="es-MX" sz="1400" dirty="0">
                <a:latin typeface="Candara" panose="020E0502030303020204" pitchFamily="34" charset="0"/>
              </a:rPr>
              <a:t>. 642 4224050 ext. 5150 y 5156</a:t>
            </a:r>
          </a:p>
          <a:p>
            <a:pPr>
              <a:spcAft>
                <a:spcPts val="0"/>
              </a:spcAft>
            </a:pPr>
            <a:r>
              <a:rPr lang="es-MX" sz="1400" dirty="0">
                <a:latin typeface="Candara" panose="020E050203030302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es-MX" sz="1400" dirty="0">
                <a:latin typeface="Candara" panose="020E0502030303020204" pitchFamily="34" charset="0"/>
              </a:rPr>
              <a:t>Campus Guaymas</a:t>
            </a:r>
          </a:p>
          <a:p>
            <a:pPr>
              <a:spcAft>
                <a:spcPts val="0"/>
              </a:spcAft>
            </a:pPr>
            <a:r>
              <a:rPr lang="es-MX" sz="1400" dirty="0">
                <a:latin typeface="Candara" panose="020E0502030303020204" pitchFamily="34" charset="0"/>
              </a:rPr>
              <a:t>Lic. Carlos Ariel Noriega </a:t>
            </a:r>
            <a:r>
              <a:rPr lang="es-MX" sz="1400" dirty="0" err="1">
                <a:latin typeface="Candara" panose="020E0502030303020204" pitchFamily="34" charset="0"/>
              </a:rPr>
              <a:t>Carrazco</a:t>
            </a:r>
            <a:endParaRPr lang="es-MX" sz="1400" dirty="0">
              <a:latin typeface="Candara" panose="020E0502030303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latin typeface="Candara" panose="020E0502030303020204" pitchFamily="34" charset="0"/>
                <a:hlinkClick r:id="rId4"/>
              </a:rPr>
              <a:t>carlos.noriega@itson.edu.mx</a:t>
            </a:r>
            <a:endParaRPr lang="es-MX" sz="1400" dirty="0">
              <a:latin typeface="Candara" panose="020E0502030303020204" pitchFamily="34" charset="0"/>
            </a:endParaRPr>
          </a:p>
          <a:p>
            <a:r>
              <a:rPr lang="es-MX" sz="1400" dirty="0">
                <a:latin typeface="Candara" panose="020E0502030303020204" pitchFamily="34" charset="0"/>
              </a:rPr>
              <a:t>WhatsApp </a:t>
            </a:r>
            <a:r>
              <a:rPr lang="es-MX" sz="1400" dirty="0" smtClean="0">
                <a:latin typeface="Candara" panose="020E0502030303020204" pitchFamily="34" charset="0"/>
              </a:rPr>
              <a:t>622 130 02 03</a:t>
            </a:r>
            <a:endParaRPr lang="en-US" sz="1400" dirty="0" smtClean="0">
              <a:latin typeface="Candara" panose="020E0502030303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400" dirty="0" smtClean="0">
                <a:latin typeface="Candara" panose="020E0502030303020204" pitchFamily="34" charset="0"/>
              </a:rPr>
              <a:t>Tel</a:t>
            </a:r>
            <a:r>
              <a:rPr lang="en-US" sz="1400" dirty="0">
                <a:latin typeface="Candara" panose="020E0502030303020204" pitchFamily="34" charset="0"/>
              </a:rPr>
              <a:t>. 622 2210032 ext. 6150</a:t>
            </a:r>
            <a:endParaRPr lang="es-MX" sz="1400" dirty="0">
              <a:latin typeface="Candara" panose="020E0502030303020204" pitchFamily="34" charset="0"/>
            </a:endParaRPr>
          </a:p>
          <a:p>
            <a:pPr>
              <a:spcAft>
                <a:spcPts val="1020"/>
              </a:spcAft>
            </a:pPr>
            <a:r>
              <a:rPr lang="en-US" sz="1400" dirty="0">
                <a:latin typeface="Candara" panose="020E0502030303020204" pitchFamily="34" charset="0"/>
              </a:rPr>
              <a:t> </a:t>
            </a:r>
            <a:endParaRPr lang="es-MX" sz="1400" dirty="0">
              <a:latin typeface="Candara" panose="020E0502030303020204" pitchFamily="34" charset="0"/>
            </a:endParaRPr>
          </a:p>
          <a:p>
            <a:pPr>
              <a:spcAft>
                <a:spcPts val="0"/>
              </a:spcAft>
            </a:pPr>
            <a:r>
              <a:rPr lang="es-MX" sz="1400" dirty="0">
                <a:latin typeface="Candara" panose="020E0502030303020204" pitchFamily="34" charset="0"/>
              </a:rPr>
              <a:t>Campus Empalme:</a:t>
            </a:r>
          </a:p>
          <a:p>
            <a:pPr>
              <a:spcAft>
                <a:spcPts val="0"/>
              </a:spcAft>
            </a:pPr>
            <a:r>
              <a:rPr lang="es-MX" sz="1400" dirty="0">
                <a:latin typeface="Candara" panose="020E0502030303020204" pitchFamily="34" charset="0"/>
              </a:rPr>
              <a:t>Lic. Marisela Álvarez Solís</a:t>
            </a:r>
          </a:p>
          <a:p>
            <a:pPr>
              <a:spcAft>
                <a:spcPts val="0"/>
              </a:spcAft>
            </a:pPr>
            <a:r>
              <a:rPr lang="en-US" sz="1400" dirty="0" smtClean="0">
                <a:latin typeface="Candara" panose="020E0502030303020204" pitchFamily="34" charset="0"/>
                <a:hlinkClick r:id="rId5"/>
              </a:rPr>
              <a:t>marisela.alvarez@itson.edu.mx</a:t>
            </a:r>
            <a:endParaRPr lang="en-US" sz="1400" dirty="0" smtClean="0">
              <a:latin typeface="Candara" panose="020E0502030303020204" pitchFamily="34" charset="0"/>
            </a:endParaRPr>
          </a:p>
          <a:p>
            <a:r>
              <a:rPr lang="es-MX" sz="1400" dirty="0">
                <a:latin typeface="Candara" panose="020E0502030303020204" pitchFamily="34" charset="0"/>
              </a:rPr>
              <a:t>WhatsApp</a:t>
            </a:r>
            <a:r>
              <a:rPr lang="es-MX" sz="1400" dirty="0" smtClean="0">
                <a:latin typeface="Candara" panose="020E0502030303020204" pitchFamily="34" charset="0"/>
              </a:rPr>
              <a:t> </a:t>
            </a:r>
            <a:r>
              <a:rPr lang="es-MX" sz="1400" dirty="0">
                <a:latin typeface="Candara" panose="020E0502030303020204" pitchFamily="34" charset="0"/>
              </a:rPr>
              <a:t>622 </a:t>
            </a:r>
            <a:r>
              <a:rPr lang="es-MX" sz="1400" dirty="0" smtClean="0">
                <a:latin typeface="Candara" panose="020E0502030303020204" pitchFamily="34" charset="0"/>
              </a:rPr>
              <a:t>157 48 35</a:t>
            </a:r>
            <a:endParaRPr lang="es-MX" sz="1400" dirty="0">
              <a:latin typeface="Candara" panose="020E0502030303020204" pitchFamily="34" charset="0"/>
            </a:endParaRPr>
          </a:p>
          <a:p>
            <a:pPr>
              <a:spcAft>
                <a:spcPts val="0"/>
              </a:spcAft>
            </a:pPr>
            <a:r>
              <a:rPr lang="es-MX" sz="1400" dirty="0" smtClean="0">
                <a:latin typeface="Candara" panose="020E0502030303020204" pitchFamily="34" charset="0"/>
              </a:rPr>
              <a:t>622 </a:t>
            </a:r>
            <a:r>
              <a:rPr lang="es-MX" sz="1400" dirty="0">
                <a:latin typeface="Candara" panose="020E0502030303020204" pitchFamily="34" charset="0"/>
              </a:rPr>
              <a:t>113 10 00 ext.  </a:t>
            </a:r>
            <a:r>
              <a:rPr lang="es-MX" sz="1400" dirty="0" smtClean="0">
                <a:latin typeface="Candara" panose="020E0502030303020204" pitchFamily="34" charset="0"/>
              </a:rPr>
              <a:t>7262</a:t>
            </a:r>
          </a:p>
        </p:txBody>
      </p:sp>
    </p:spTree>
    <p:extLst>
      <p:ext uri="{BB962C8B-B14F-4D97-AF65-F5344CB8AC3E}">
        <p14:creationId xmlns:p14="http://schemas.microsoft.com/office/powerpoint/2010/main" val="2457827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55473" y="142315"/>
            <a:ext cx="1183147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" b="1" dirty="0">
                <a:latin typeface="Candara" panose="020E0502030303020204" pitchFamily="34" charset="0"/>
              </a:rPr>
              <a:t>Servicio Social</a:t>
            </a:r>
            <a:endParaRPr lang="es-MX" b="1" dirty="0">
              <a:latin typeface="Candara" panose="020E0502030303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ES" dirty="0">
                <a:latin typeface="Candara" panose="020E0502030303020204" pitchFamily="34" charset="0"/>
              </a:rPr>
              <a:t>Es requisito indispensable para la titulación, por lo que es obligatorio, siendo su duración de 500 horas para las licenciaturas y profesional asociado.</a:t>
            </a:r>
            <a:endParaRPr lang="es-MX" dirty="0">
              <a:latin typeface="Candara" panose="020E0502030303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ES" dirty="0">
                <a:latin typeface="Candara" panose="020E0502030303020204" pitchFamily="34" charset="0"/>
              </a:rPr>
              <a:t/>
            </a:r>
            <a:br>
              <a:rPr lang="es-ES" dirty="0">
                <a:latin typeface="Candara" panose="020E0502030303020204" pitchFamily="34" charset="0"/>
              </a:rPr>
            </a:br>
            <a:r>
              <a:rPr lang="es-ES" dirty="0">
                <a:latin typeface="Candara" panose="020E0502030303020204" pitchFamily="34" charset="0"/>
              </a:rPr>
              <a:t>Para orientación comunicarte a:</a:t>
            </a:r>
            <a:endParaRPr lang="es-MX" dirty="0">
              <a:latin typeface="Candara" panose="020E0502030303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ES" dirty="0">
                <a:latin typeface="Candara" panose="020E0502030303020204" pitchFamily="34" charset="0"/>
              </a:rPr>
              <a:t>Campus Centro: Edificio CEEN, planta baja, 644 410 09 00 ext. </a:t>
            </a:r>
            <a:r>
              <a:rPr lang="es-ES" dirty="0" smtClean="0">
                <a:latin typeface="Candara" panose="020E0502030303020204" pitchFamily="34" charset="0"/>
              </a:rPr>
              <a:t>2585 </a:t>
            </a:r>
            <a:r>
              <a:rPr lang="es-ES" dirty="0" smtClean="0">
                <a:latin typeface="Candara" panose="020E0502030303020204" pitchFamily="34" charset="0"/>
                <a:hlinkClick r:id="rId2"/>
              </a:rPr>
              <a:t>servicio.social@itson.edu.mx</a:t>
            </a:r>
            <a:endParaRPr lang="es-MX" dirty="0">
              <a:latin typeface="Candara" panose="020E0502030303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ES" dirty="0">
                <a:latin typeface="Candara" panose="020E0502030303020204" pitchFamily="34" charset="0"/>
              </a:rPr>
              <a:t>Campus Nainari: Antiguo Edificio de Deportes, planta baja 644 410 90 00 ext. </a:t>
            </a:r>
            <a:r>
              <a:rPr lang="es-ES" dirty="0" smtClean="0">
                <a:latin typeface="Candara" panose="020E0502030303020204" pitchFamily="34" charset="0"/>
              </a:rPr>
              <a:t>1026, 1126</a:t>
            </a:r>
          </a:p>
          <a:p>
            <a:pPr algn="just">
              <a:spcAft>
                <a:spcPts val="0"/>
              </a:spcAft>
            </a:pPr>
            <a:r>
              <a:rPr lang="es-ES" dirty="0" smtClean="0">
                <a:latin typeface="Candara" panose="020E0502030303020204" pitchFamily="34" charset="0"/>
              </a:rPr>
              <a:t>Contamos con atención presencial, previa cita así como con ventanilla virtual. </a:t>
            </a:r>
          </a:p>
          <a:p>
            <a:pPr algn="just">
              <a:spcAft>
                <a:spcPts val="0"/>
              </a:spcAft>
            </a:pPr>
            <a:r>
              <a:rPr lang="es-ES" dirty="0" smtClean="0">
                <a:latin typeface="Candara" panose="020E0502030303020204" pitchFamily="34" charset="0"/>
              </a:rPr>
              <a:t>Favor </a:t>
            </a:r>
            <a:r>
              <a:rPr lang="es-ES" dirty="0">
                <a:latin typeface="Candara" panose="020E0502030303020204" pitchFamily="34" charset="0"/>
              </a:rPr>
              <a:t>de </a:t>
            </a:r>
            <a:r>
              <a:rPr lang="es-ES" dirty="0" smtClean="0">
                <a:latin typeface="Candara" panose="020E0502030303020204" pitchFamily="34" charset="0"/>
              </a:rPr>
              <a:t>checar en: </a:t>
            </a:r>
            <a:r>
              <a:rPr lang="es-ES" dirty="0">
                <a:latin typeface="Candara" panose="020E0502030303020204" pitchFamily="34" charset="0"/>
                <a:hlinkClick r:id="rId3"/>
              </a:rPr>
              <a:t>https://</a:t>
            </a:r>
            <a:r>
              <a:rPr lang="es-ES" dirty="0" smtClean="0">
                <a:latin typeface="Candara" panose="020E0502030303020204" pitchFamily="34" charset="0"/>
                <a:hlinkClick r:id="rId3"/>
              </a:rPr>
              <a:t>www.itson.mx/servicios/serviciosocial/Paginas/plazas.aspx</a:t>
            </a:r>
            <a:endParaRPr lang="es-ES" dirty="0" smtClean="0">
              <a:latin typeface="Candara" panose="020E0502030303020204" pitchFamily="34" charset="0"/>
            </a:endParaRPr>
          </a:p>
          <a:p>
            <a:pPr algn="just">
              <a:spcAft>
                <a:spcPts val="0"/>
              </a:spcAft>
            </a:pPr>
            <a:endParaRPr lang="es-MX" dirty="0" smtClean="0">
              <a:latin typeface="Candara" panose="020E0502030303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ES" dirty="0" smtClean="0">
                <a:latin typeface="Candara" panose="020E0502030303020204" pitchFamily="34" charset="0"/>
              </a:rPr>
              <a:t>Campus </a:t>
            </a:r>
            <a:r>
              <a:rPr lang="es-ES" dirty="0">
                <a:latin typeface="Candara" panose="020E0502030303020204" pitchFamily="34" charset="0"/>
              </a:rPr>
              <a:t>Navojoa: Cubículo # 4 Edificio 100, 642 422 59 29 ext. 5223</a:t>
            </a:r>
          </a:p>
          <a:p>
            <a:pPr algn="just">
              <a:spcAft>
                <a:spcPts val="0"/>
              </a:spcAft>
            </a:pPr>
            <a:r>
              <a:rPr lang="es-ES" dirty="0"/>
              <a:t>Atención en ventanilla meet: Lunes, miércoles y viernes 10:00 a.m. a 11:00 a.m. </a:t>
            </a:r>
            <a:endParaRPr lang="es-ES" dirty="0" smtClean="0"/>
          </a:p>
          <a:p>
            <a:pPr algn="just">
              <a:spcAft>
                <a:spcPts val="0"/>
              </a:spcAft>
            </a:pPr>
            <a:r>
              <a:rPr lang="es-MX" dirty="0" smtClean="0">
                <a:hlinkClick r:id="rId4"/>
              </a:rPr>
              <a:t>https</a:t>
            </a:r>
            <a:r>
              <a:rPr lang="es-MX" dirty="0">
                <a:hlinkClick r:id="rId4"/>
              </a:rPr>
              <a:t>://</a:t>
            </a:r>
            <a:r>
              <a:rPr lang="es-MX" dirty="0" smtClean="0">
                <a:hlinkClick r:id="rId4"/>
              </a:rPr>
              <a:t>meet.google.com/npt-sszi-rgs</a:t>
            </a:r>
            <a:r>
              <a:rPr lang="es-ES" dirty="0" smtClean="0">
                <a:latin typeface="Candara" panose="020E0502030303020204" pitchFamily="34" charset="0"/>
                <a:hlinkClick r:id="rId5"/>
              </a:rPr>
              <a:t>Servicio.socialnav@itson.edu.mx</a:t>
            </a:r>
            <a:r>
              <a:rPr lang="es-ES" dirty="0" smtClean="0">
                <a:latin typeface="Candara" panose="020E0502030303020204" pitchFamily="34" charset="0"/>
              </a:rPr>
              <a:t> </a:t>
            </a:r>
            <a:endParaRPr lang="es-ES" dirty="0">
              <a:latin typeface="Candara" panose="020E0502030303020204" pitchFamily="34" charset="0"/>
            </a:endParaRPr>
          </a:p>
          <a:p>
            <a:endParaRPr lang="es-MX" dirty="0">
              <a:latin typeface="Candara" panose="020E0502030303020204" pitchFamily="34" charset="0"/>
            </a:endParaRPr>
          </a:p>
          <a:p>
            <a:r>
              <a:rPr lang="es-MX" dirty="0" smtClean="0">
                <a:latin typeface="Candara" panose="020E0502030303020204" pitchFamily="34" charset="0"/>
              </a:rPr>
              <a:t>Campus </a:t>
            </a:r>
            <a:r>
              <a:rPr lang="es-MX" dirty="0">
                <a:latin typeface="Candara" panose="020E0502030303020204" pitchFamily="34" charset="0"/>
              </a:rPr>
              <a:t>Guaymas: Edificio CEEDER, 622 221 00 32/33 ext. 6204. </a:t>
            </a:r>
          </a:p>
          <a:p>
            <a:r>
              <a:rPr lang="es-MX" dirty="0" smtClean="0">
                <a:latin typeface="Candara" panose="020E0502030303020204" pitchFamily="34" charset="0"/>
              </a:rPr>
              <a:t>Atención </a:t>
            </a:r>
            <a:r>
              <a:rPr lang="es-MX" dirty="0">
                <a:latin typeface="Candara" panose="020E0502030303020204" pitchFamily="34" charset="0"/>
              </a:rPr>
              <a:t>en ventanilla meet: Lunes-Martes 10:00 AM y 5:00 PM  y  Miércoles 11:00 AM y 5:00 PM </a:t>
            </a:r>
          </a:p>
          <a:p>
            <a:r>
              <a:rPr lang="es-MX" dirty="0" smtClean="0">
                <a:latin typeface="Candara" panose="020E0502030303020204" pitchFamily="34" charset="0"/>
              </a:rPr>
              <a:t>Liga </a:t>
            </a:r>
            <a:r>
              <a:rPr lang="es-MX" dirty="0">
                <a:latin typeface="Candara" panose="020E0502030303020204" pitchFamily="34" charset="0"/>
              </a:rPr>
              <a:t>de acceso de Meet:  </a:t>
            </a:r>
            <a:r>
              <a:rPr lang="es-MX" dirty="0">
                <a:latin typeface="Candara" panose="020E0502030303020204" pitchFamily="34" charset="0"/>
                <a:hlinkClick r:id="rId6"/>
              </a:rPr>
              <a:t>https://meet.google.com/mes-inqd-pfi</a:t>
            </a:r>
            <a:endParaRPr lang="es-MX" dirty="0">
              <a:latin typeface="Candara" panose="020E0502030303020204" pitchFamily="34" charset="0"/>
            </a:endParaRPr>
          </a:p>
          <a:p>
            <a:endParaRPr lang="es-MX" dirty="0">
              <a:latin typeface="Candara" panose="020E0502030303020204" pitchFamily="34" charset="0"/>
            </a:endParaRPr>
          </a:p>
          <a:p>
            <a:r>
              <a:rPr lang="es-MX" dirty="0" smtClean="0">
                <a:latin typeface="Candara" panose="020E0502030303020204" pitchFamily="34" charset="0"/>
              </a:rPr>
              <a:t>Campus </a:t>
            </a:r>
            <a:r>
              <a:rPr lang="es-MX" dirty="0">
                <a:latin typeface="Candara" panose="020E0502030303020204" pitchFamily="34" charset="0"/>
              </a:rPr>
              <a:t>Empalme: </a:t>
            </a:r>
            <a:r>
              <a:rPr lang="es-MX" dirty="0">
                <a:latin typeface="Candara" panose="020E0502030303020204" pitchFamily="34" charset="0"/>
                <a:hlinkClick r:id="rId7"/>
              </a:rPr>
              <a:t>abril.velazquez@itson.edu.mx</a:t>
            </a:r>
            <a:r>
              <a:rPr lang="es-MX" dirty="0">
                <a:latin typeface="Candara" panose="020E0502030303020204" pitchFamily="34" charset="0"/>
              </a:rPr>
              <a:t> </a:t>
            </a:r>
          </a:p>
          <a:p>
            <a:r>
              <a:rPr lang="es-MX" dirty="0" smtClean="0">
                <a:latin typeface="Candara" panose="020E0502030303020204" pitchFamily="34" charset="0"/>
              </a:rPr>
              <a:t>Atención </a:t>
            </a:r>
            <a:r>
              <a:rPr lang="es-MX" dirty="0">
                <a:latin typeface="Candara" panose="020E0502030303020204" pitchFamily="34" charset="0"/>
              </a:rPr>
              <a:t>en ventanilla meet: Lunes a viernes 2:00 p.m. a 4:00 p.m. </a:t>
            </a:r>
          </a:p>
          <a:p>
            <a:r>
              <a:rPr lang="es-MX" dirty="0" smtClean="0">
                <a:latin typeface="Candara" panose="020E0502030303020204" pitchFamily="34" charset="0"/>
                <a:hlinkClick r:id="rId8"/>
              </a:rPr>
              <a:t>https</a:t>
            </a:r>
            <a:r>
              <a:rPr lang="es-MX" dirty="0">
                <a:latin typeface="Candara" panose="020E0502030303020204" pitchFamily="34" charset="0"/>
                <a:hlinkClick r:id="rId8"/>
              </a:rPr>
              <a:t>://meet.google.com/ypp-tsmf-ujk?authuser=0</a:t>
            </a:r>
            <a:endParaRPr lang="es-MX" dirty="0">
              <a:latin typeface="Candara" panose="020E0502030303020204" pitchFamily="34" charset="0"/>
            </a:endParaRPr>
          </a:p>
          <a:p>
            <a:r>
              <a:rPr lang="es-MX" dirty="0" smtClean="0">
                <a:latin typeface="Candara" panose="020E0502030303020204" pitchFamily="34" charset="0"/>
              </a:rPr>
              <a:t>Cubículo </a:t>
            </a:r>
            <a:r>
              <a:rPr lang="es-MX" dirty="0">
                <a:latin typeface="Candara" panose="020E0502030303020204" pitchFamily="34" charset="0"/>
              </a:rPr>
              <a:t># 4 Edificio 200, 622 223 22 06 y 622 113 10 57 ext. 7264 </a:t>
            </a:r>
          </a:p>
          <a:p>
            <a:pPr algn="just">
              <a:spcAft>
                <a:spcPts val="0"/>
              </a:spcAft>
            </a:pPr>
            <a:endParaRPr lang="es-MX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397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53008" y="309599"/>
            <a:ext cx="11485984" cy="156966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es-MX" sz="1600" b="1" dirty="0">
                <a:latin typeface="Candara" panose="020E05020303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Movilidad estudiantil </a:t>
            </a:r>
            <a:endParaRPr lang="es-MX" sz="1600" dirty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Oportunidad de realizar estudios semestrales con reconocimiento de créditos y/o prácticas </a:t>
            </a:r>
            <a:r>
              <a:rPr lang="es-MX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profesionales </a:t>
            </a:r>
            <a:r>
              <a:rPr lang="es-MX" sz="1600" u="sng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tanto en modalidad virtual como presencial,</a:t>
            </a:r>
            <a:r>
              <a:rPr lang="es-MX" sz="1600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 </a:t>
            </a:r>
            <a:r>
              <a:rPr lang="es-MX" sz="1600" dirty="0">
                <a:latin typeface="Candara" panose="020E0502030303020204" pitchFamily="34" charset="0"/>
                <a:ea typeface="Times New Roman" panose="02020603050405020304" pitchFamily="18" charset="0"/>
              </a:rPr>
              <a:t>estancias científicas durante el verano, participación en convocatorias de estudio de idiomas, cultura o cursos de especialización en centros de investigación, organismos e instituciones de educación superior nacional e internacionales, bajo convenios de cooperación con ITSON.  Amplia gama de opciones a las que puedes acceder desde el segundo semestre de tu ingreso. </a:t>
            </a:r>
          </a:p>
        </p:txBody>
      </p:sp>
      <p:sp>
        <p:nvSpPr>
          <p:cNvPr id="7" name="Rectángulo 6"/>
          <p:cNvSpPr/>
          <p:nvPr/>
        </p:nvSpPr>
        <p:spPr>
          <a:xfrm>
            <a:off x="502298" y="2120882"/>
            <a:ext cx="4861249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es-MX" b="1" dirty="0">
                <a:latin typeface="Candara" panose="020E0502030303020204" pitchFamily="34" charset="0"/>
                <a:ea typeface="Times New Roman" panose="02020603050405020304" pitchFamily="18" charset="0"/>
              </a:rPr>
              <a:t>Para mayores informes, comunícate a:</a:t>
            </a:r>
          </a:p>
          <a:p>
            <a:pPr>
              <a:spcAft>
                <a:spcPts val="0"/>
              </a:spcAft>
            </a:pPr>
            <a:r>
              <a:rPr lang="es-MX" dirty="0">
                <a:latin typeface="Candara" panose="020E0502030303020204" pitchFamily="34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es-MX" dirty="0">
                <a:latin typeface="Candara" panose="020E0502030303020204" pitchFamily="34" charset="0"/>
                <a:ea typeface="Times New Roman" panose="02020603050405020304" pitchFamily="18" charset="0"/>
              </a:rPr>
              <a:t>Campus </a:t>
            </a:r>
            <a:r>
              <a:rPr lang="es-MX" dirty="0" err="1" smtClean="0">
                <a:latin typeface="Candara" panose="020E0502030303020204" pitchFamily="34" charset="0"/>
                <a:ea typeface="Times New Roman" panose="02020603050405020304" pitchFamily="18" charset="0"/>
              </a:rPr>
              <a:t>Náinari</a:t>
            </a:r>
            <a:r>
              <a:rPr lang="es-MX" dirty="0">
                <a:latin typeface="Candara" panose="020E0502030303020204" pitchFamily="34" charset="0"/>
                <a:ea typeface="Times New Roman" panose="02020603050405020304" pitchFamily="18" charset="0"/>
              </a:rPr>
              <a:t>: </a:t>
            </a:r>
          </a:p>
          <a:p>
            <a:pPr>
              <a:spcAft>
                <a:spcPts val="0"/>
              </a:spcAft>
            </a:pPr>
            <a:r>
              <a:rPr lang="es-MX" dirty="0">
                <a:latin typeface="Candara" panose="020E0502030303020204" pitchFamily="34" charset="0"/>
                <a:ea typeface="Times New Roman" panose="02020603050405020304" pitchFamily="18" charset="0"/>
              </a:rPr>
              <a:t>Edificio AV 4000, planta baja</a:t>
            </a:r>
          </a:p>
          <a:p>
            <a:pPr algn="just">
              <a:spcAft>
                <a:spcPts val="0"/>
              </a:spcAft>
            </a:pPr>
            <a:r>
              <a:rPr lang="es-MX" dirty="0">
                <a:latin typeface="Candara" panose="020E0502030303020204" pitchFamily="34" charset="0"/>
                <a:ea typeface="Times New Roman" panose="02020603050405020304" pitchFamily="18" charset="0"/>
              </a:rPr>
              <a:t>Tel. </a:t>
            </a:r>
            <a:r>
              <a:rPr lang="es-MX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644 410 </a:t>
            </a:r>
            <a:r>
              <a:rPr lang="es-MX" dirty="0">
                <a:latin typeface="Candara" panose="020E0502030303020204" pitchFamily="34" charset="0"/>
                <a:ea typeface="Times New Roman" panose="02020603050405020304" pitchFamily="18" charset="0"/>
              </a:rPr>
              <a:t>90 00 ext. 1620 - 1623</a:t>
            </a:r>
          </a:p>
          <a:p>
            <a:pPr>
              <a:spcAft>
                <a:spcPts val="0"/>
              </a:spcAft>
            </a:pPr>
            <a:r>
              <a:rPr lang="es-MX" dirty="0">
                <a:latin typeface="Candara" panose="020E0502030303020204" pitchFamily="34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es-MX" dirty="0">
                <a:latin typeface="Candara" panose="020E0502030303020204" pitchFamily="34" charset="0"/>
                <a:ea typeface="Times New Roman" panose="02020603050405020304" pitchFamily="18" charset="0"/>
              </a:rPr>
              <a:t>Campus Navojoa: </a:t>
            </a:r>
          </a:p>
          <a:p>
            <a:pPr>
              <a:spcAft>
                <a:spcPts val="0"/>
              </a:spcAft>
            </a:pPr>
            <a:r>
              <a:rPr lang="es-MX" dirty="0">
                <a:latin typeface="Candara" panose="020E0502030303020204" pitchFamily="34" charset="0"/>
                <a:ea typeface="Times New Roman" panose="02020603050405020304" pitchFamily="18" charset="0"/>
              </a:rPr>
              <a:t>Edificio Administrativo CAA, planta baja</a:t>
            </a:r>
          </a:p>
          <a:p>
            <a:pPr>
              <a:spcAft>
                <a:spcPts val="0"/>
              </a:spcAft>
            </a:pPr>
            <a:r>
              <a:rPr lang="es-MX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Tel. 642 422 </a:t>
            </a:r>
            <a:r>
              <a:rPr lang="es-MX" dirty="0">
                <a:latin typeface="Candara" panose="020E0502030303020204" pitchFamily="34" charset="0"/>
                <a:ea typeface="Times New Roman" panose="02020603050405020304" pitchFamily="18" charset="0"/>
              </a:rPr>
              <a:t>59 29 ext. 5101</a:t>
            </a:r>
          </a:p>
          <a:p>
            <a:pPr>
              <a:spcAft>
                <a:spcPts val="0"/>
              </a:spcAft>
            </a:pPr>
            <a:r>
              <a:rPr lang="es-MX" dirty="0">
                <a:latin typeface="Candara" panose="020E0502030303020204" pitchFamily="34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8" name="Rectángulo 7"/>
          <p:cNvSpPr/>
          <p:nvPr/>
        </p:nvSpPr>
        <p:spPr>
          <a:xfrm>
            <a:off x="5873618" y="2674880"/>
            <a:ext cx="4593771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es-MX" dirty="0">
                <a:latin typeface="Candara" panose="020E0502030303020204" pitchFamily="34" charset="0"/>
                <a:ea typeface="Times New Roman" panose="02020603050405020304" pitchFamily="18" charset="0"/>
              </a:rPr>
              <a:t> </a:t>
            </a:r>
            <a:r>
              <a:rPr lang="es-MX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C</a:t>
            </a:r>
            <a:r>
              <a:rPr lang="es-MX" dirty="0">
                <a:latin typeface="Candara" panose="020E0502030303020204" pitchFamily="34" charset="0"/>
              </a:rPr>
              <a:t>ampus Guaymas: </a:t>
            </a:r>
          </a:p>
          <a:p>
            <a:pPr>
              <a:spcAft>
                <a:spcPts val="0"/>
              </a:spcAft>
            </a:pPr>
            <a:r>
              <a:rPr lang="es-MX" dirty="0">
                <a:latin typeface="Candara" panose="020E0502030303020204" pitchFamily="34" charset="0"/>
              </a:rPr>
              <a:t>Área de Asuntos Internacionales</a:t>
            </a:r>
          </a:p>
          <a:p>
            <a:pPr>
              <a:spcAft>
                <a:spcPts val="0"/>
              </a:spcAft>
            </a:pPr>
            <a:r>
              <a:rPr lang="es-MX" dirty="0">
                <a:latin typeface="Candara" panose="020E0502030303020204" pitchFamily="34" charset="0"/>
              </a:rPr>
              <a:t>Edificio 200, planta baja</a:t>
            </a:r>
          </a:p>
          <a:p>
            <a:pPr>
              <a:spcAft>
                <a:spcPts val="0"/>
              </a:spcAft>
            </a:pPr>
            <a:r>
              <a:rPr lang="en-US" dirty="0">
                <a:latin typeface="Candara" panose="020E0502030303020204" pitchFamily="34" charset="0"/>
              </a:rPr>
              <a:t>Tel. 622 221 00 32 ext. 6070</a:t>
            </a:r>
            <a:endParaRPr lang="es-MX" dirty="0">
              <a:latin typeface="Candara" panose="020E0502030303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Candara" panose="020E0502030303020204" pitchFamily="34" charset="0"/>
              </a:rPr>
              <a:t> </a:t>
            </a:r>
            <a:endParaRPr lang="es-MX" dirty="0">
              <a:latin typeface="Candara" panose="020E0502030303020204" pitchFamily="34" charset="0"/>
            </a:endParaRPr>
          </a:p>
          <a:p>
            <a:pPr>
              <a:spcAft>
                <a:spcPts val="0"/>
              </a:spcAft>
            </a:pPr>
            <a:r>
              <a:rPr lang="es-MX" dirty="0">
                <a:latin typeface="Candara" panose="020E0502030303020204" pitchFamily="34" charset="0"/>
              </a:rPr>
              <a:t>Campus Empalme: </a:t>
            </a:r>
          </a:p>
          <a:p>
            <a:pPr>
              <a:spcAft>
                <a:spcPts val="0"/>
              </a:spcAft>
            </a:pPr>
            <a:r>
              <a:rPr lang="en-US" dirty="0">
                <a:latin typeface="Candara" panose="020E0502030303020204" pitchFamily="34" charset="0"/>
              </a:rPr>
              <a:t>Edificio Administrativo, </a:t>
            </a:r>
            <a:r>
              <a:rPr lang="es-MX" dirty="0">
                <a:latin typeface="Candara" panose="020E0502030303020204" pitchFamily="34" charset="0"/>
              </a:rPr>
              <a:t>cubículo # 7 </a:t>
            </a:r>
          </a:p>
          <a:p>
            <a:pPr>
              <a:spcAft>
                <a:spcPts val="0"/>
              </a:spcAft>
            </a:pPr>
            <a:r>
              <a:rPr lang="es-MX" dirty="0">
                <a:latin typeface="Candara" panose="020E0502030303020204" pitchFamily="34" charset="0"/>
              </a:rPr>
              <a:t>Tel. 622 113 10 00 ext. 7241      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411962" y="5071073"/>
            <a:ext cx="8699241" cy="147732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es-MX" dirty="0" smtClean="0">
                <a:solidFill>
                  <a:srgbClr val="000000"/>
                </a:solidFill>
                <a:latin typeface="Candara" panose="020E0502030303020204" pitchFamily="34" charset="0"/>
                <a:ea typeface="Times New Roman" panose="02020603050405020304" pitchFamily="18" charset="0"/>
              </a:rPr>
              <a:t> </a:t>
            </a:r>
            <a:endParaRPr lang="es-MX" dirty="0" smtClean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BR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Liga: </a:t>
            </a:r>
            <a:r>
              <a:rPr lang="pt-BR" u="sng" dirty="0" smtClean="0">
                <a:solidFill>
                  <a:srgbClr val="0000FF"/>
                </a:solidFill>
                <a:latin typeface="Candara" panose="020E0502030303020204" pitchFamily="34" charset="0"/>
                <a:ea typeface="Times New Roman" panose="02020603050405020304" pitchFamily="18" charset="0"/>
                <a:hlinkClick r:id="rId2"/>
              </a:rPr>
              <a:t>www.itson.mx/movilidad</a:t>
            </a:r>
            <a:endParaRPr lang="es-MX" dirty="0" smtClean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Correos: </a:t>
            </a:r>
            <a:r>
              <a:rPr lang="es-ES" u="sng" dirty="0" smtClean="0">
                <a:solidFill>
                  <a:srgbClr val="0000FF"/>
                </a:solidFill>
                <a:latin typeface="Candara" panose="020E0502030303020204" pitchFamily="34" charset="0"/>
                <a:ea typeface="Times New Roman" panose="02020603050405020304" pitchFamily="18" charset="0"/>
                <a:hlinkClick r:id="rId3"/>
              </a:rPr>
              <a:t>movilidadacademica@itson.edu.mx</a:t>
            </a:r>
            <a:r>
              <a:rPr lang="es-ES" dirty="0" smtClean="0">
                <a:latin typeface="Candara" panose="020E0502030303020204" pitchFamily="34" charset="0"/>
                <a:ea typeface="Times New Roman" panose="02020603050405020304" pitchFamily="18" charset="0"/>
              </a:rPr>
              <a:t>;  </a:t>
            </a:r>
            <a:r>
              <a:rPr lang="es-ES" u="sng" dirty="0" smtClean="0">
                <a:solidFill>
                  <a:srgbClr val="0000FF"/>
                </a:solidFill>
                <a:latin typeface="Candara" panose="020E0502030303020204" pitchFamily="34" charset="0"/>
                <a:ea typeface="Times New Roman" panose="02020603050405020304" pitchFamily="18" charset="0"/>
                <a:hlinkClick r:id="rId4"/>
              </a:rPr>
              <a:t>asuntosinternacional@itson.edu.mx</a:t>
            </a:r>
            <a:endParaRPr lang="es-MX" dirty="0" smtClean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MX" dirty="0" smtClean="0">
                <a:latin typeface="Candara" panose="020E05020303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Facebook: </a:t>
            </a:r>
            <a:r>
              <a:rPr lang="es-MX" dirty="0" err="1" smtClean="0">
                <a:latin typeface="Candara" panose="020E05020303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Movilidad.ITSON</a:t>
            </a:r>
            <a:endParaRPr lang="es-MX" dirty="0" smtClean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MX" dirty="0" smtClean="0">
                <a:latin typeface="Candara" panose="020E05020303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Instagram: </a:t>
            </a:r>
            <a:r>
              <a:rPr lang="es-MX" dirty="0" err="1" smtClean="0">
                <a:latin typeface="Candara" panose="020E05020303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Movilidad.ITSON</a:t>
            </a:r>
            <a:endParaRPr lang="es-MX" dirty="0">
              <a:latin typeface="Candara" panose="020E0502030303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0417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75BF888F51D9640B9F8328DF0DEA100" ma:contentTypeVersion="2" ma:contentTypeDescription="Crear nuevo documento." ma:contentTypeScope="" ma:versionID="8fcf0f93953d157fecc6a2b4c7a3e095">
  <xsd:schema xmlns:xsd="http://www.w3.org/2001/XMLSchema" xmlns:xs="http://www.w3.org/2001/XMLSchema" xmlns:p="http://schemas.microsoft.com/office/2006/metadata/properties" xmlns:ns1="http://schemas.microsoft.com/sharepoint/v3" xmlns:ns2="0ad1bae6-2a2a-4970-9fd8-18d3eccc6c77" targetNamespace="http://schemas.microsoft.com/office/2006/metadata/properties" ma:root="true" ma:fieldsID="b400ad4c73f31cd0252660f010bdc4c9" ns1:_="" ns2:_="">
    <xsd:import namespace="http://schemas.microsoft.com/sharepoint/v3"/>
    <xsd:import namespace="0ad1bae6-2a2a-4970-9fd8-18d3eccc6c77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d1bae6-2a2a-4970-9fd8-18d3eccc6c7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9FA685-295F-4178-B2CF-6D2F75E39D9F}"/>
</file>

<file path=customXml/itemProps2.xml><?xml version="1.0" encoding="utf-8"?>
<ds:datastoreItem xmlns:ds="http://schemas.openxmlformats.org/officeDocument/2006/customXml" ds:itemID="{79B128E0-B98C-4DD3-A738-26915ED74BFB}"/>
</file>

<file path=customXml/itemProps3.xml><?xml version="1.0" encoding="utf-8"?>
<ds:datastoreItem xmlns:ds="http://schemas.openxmlformats.org/officeDocument/2006/customXml" ds:itemID="{CEAC6E82-6114-45A6-BF0D-01680F219B18}"/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1168</Words>
  <Application>Microsoft Office PowerPoint</Application>
  <PresentationFormat>Panorámica</PresentationFormat>
  <Paragraphs>150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Candara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María de los Angeles Macías Uribe</dc:creator>
  <cp:lastModifiedBy>María de los Angeles Macías Uribe</cp:lastModifiedBy>
  <cp:revision>17</cp:revision>
  <cp:lastPrinted>2021-11-05T21:59:47Z</cp:lastPrinted>
  <dcterms:created xsi:type="dcterms:W3CDTF">2021-11-02T18:51:17Z</dcterms:created>
  <dcterms:modified xsi:type="dcterms:W3CDTF">2021-11-26T20:46:59Z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0x010100475BF888F51D9640B9F8328DF0DEA100</vt:lpwstr>
  </property>
</Properties>
</file>